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8"/>
  </p:notesMasterIdLst>
  <p:handoutMasterIdLst>
    <p:handoutMasterId r:id="rId39"/>
  </p:handoutMasterIdLst>
  <p:sldIdLst>
    <p:sldId id="256" r:id="rId2"/>
    <p:sldId id="269" r:id="rId3"/>
    <p:sldId id="377" r:id="rId4"/>
    <p:sldId id="275" r:id="rId5"/>
    <p:sldId id="286" r:id="rId6"/>
    <p:sldId id="313" r:id="rId7"/>
    <p:sldId id="345" r:id="rId8"/>
    <p:sldId id="314" r:id="rId9"/>
    <p:sldId id="348" r:id="rId10"/>
    <p:sldId id="349" r:id="rId11"/>
    <p:sldId id="350" r:id="rId12"/>
    <p:sldId id="351" r:id="rId13"/>
    <p:sldId id="352" r:id="rId14"/>
    <p:sldId id="353" r:id="rId15"/>
    <p:sldId id="354" r:id="rId16"/>
    <p:sldId id="355" r:id="rId17"/>
    <p:sldId id="356" r:id="rId18"/>
    <p:sldId id="357" r:id="rId19"/>
    <p:sldId id="358" r:id="rId20"/>
    <p:sldId id="359" r:id="rId21"/>
    <p:sldId id="360" r:id="rId22"/>
    <p:sldId id="362" r:id="rId23"/>
    <p:sldId id="363" r:id="rId24"/>
    <p:sldId id="364" r:id="rId25"/>
    <p:sldId id="370" r:id="rId26"/>
    <p:sldId id="371" r:id="rId27"/>
    <p:sldId id="372" r:id="rId28"/>
    <p:sldId id="374" r:id="rId29"/>
    <p:sldId id="373" r:id="rId30"/>
    <p:sldId id="375" r:id="rId31"/>
    <p:sldId id="368" r:id="rId32"/>
    <p:sldId id="365" r:id="rId33"/>
    <p:sldId id="369" r:id="rId34"/>
    <p:sldId id="366" r:id="rId35"/>
    <p:sldId id="367" r:id="rId36"/>
    <p:sldId id="37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0000"/>
    <a:srgbClr val="F0FEC4"/>
    <a:srgbClr val="EEC0E5"/>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1" autoAdjust="0"/>
    <p:restoredTop sz="87424" autoAdjust="0"/>
  </p:normalViewPr>
  <p:slideViewPr>
    <p:cSldViewPr snapToGrid="0">
      <p:cViewPr>
        <p:scale>
          <a:sx n="69" d="100"/>
          <a:sy n="69" d="100"/>
        </p:scale>
        <p:origin x="-1110" y="-8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DEDC82-4560-43E2-8232-35C4BAF6E664}" type="datetimeFigureOut">
              <a:rPr lang="en-US" smtClean="0"/>
              <a:pPr/>
              <a:t>12/16/2015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C5193E-7953-4B79-8044-0EB8B5DCA1BD}" type="slidenum">
              <a:rPr lang="en-US" smtClean="0"/>
              <a:pPr/>
              <a:t>‹#›</a:t>
            </a:fld>
            <a:endParaRPr lang="en-US"/>
          </a:p>
        </p:txBody>
      </p:sp>
    </p:spTree>
    <p:extLst>
      <p:ext uri="{BB962C8B-B14F-4D97-AF65-F5344CB8AC3E}">
        <p14:creationId xmlns:p14="http://schemas.microsoft.com/office/powerpoint/2010/main" val="4184222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529741-E146-46AD-B578-BE2804C76594}" type="datetimeFigureOut">
              <a:rPr lang="en-US" smtClean="0"/>
              <a:pPr/>
              <a:t>12/16/2015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12627-7437-4493-A22A-4044D6940018}" type="slidenum">
              <a:rPr lang="en-US" smtClean="0"/>
              <a:pPr/>
              <a:t>‹#›</a:t>
            </a:fld>
            <a:endParaRPr lang="en-US"/>
          </a:p>
        </p:txBody>
      </p:sp>
    </p:spTree>
    <p:extLst>
      <p:ext uri="{BB962C8B-B14F-4D97-AF65-F5344CB8AC3E}">
        <p14:creationId xmlns:p14="http://schemas.microsoft.com/office/powerpoint/2010/main" val="2854034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812627-7437-4493-A22A-4044D694001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mn-lt"/>
                <a:ea typeface="+mn-ea"/>
                <a:cs typeface="+mn-cs"/>
              </a:rPr>
              <a:t>Look for this advanced search box on OverDrive page (left side) -this allows you to refine your search</a:t>
            </a:r>
          </a:p>
          <a:p>
            <a:pPr lvl="0">
              <a:buFont typeface="Arial" pitchFamily="34" charset="0"/>
              <a:buChar char="•"/>
            </a:pPr>
            <a:r>
              <a:rPr lang="en-US" sz="1200" kern="1200" dirty="0" smtClean="0">
                <a:solidFill>
                  <a:schemeClr val="tx1"/>
                </a:solidFill>
                <a:latin typeface="+mn-lt"/>
                <a:ea typeface="+mn-ea"/>
                <a:cs typeface="+mn-cs"/>
              </a:rPr>
              <a:t>Refine your search</a:t>
            </a:r>
          </a:p>
          <a:p>
            <a:pPr lvl="1">
              <a:buFont typeface="Arial" pitchFamily="34" charset="0"/>
              <a:buChar char="•"/>
            </a:pPr>
            <a:r>
              <a:rPr lang="en-US" sz="1200" kern="1200" dirty="0" smtClean="0">
                <a:solidFill>
                  <a:schemeClr val="tx1"/>
                </a:solidFill>
                <a:latin typeface="+mn-lt"/>
                <a:ea typeface="+mn-ea"/>
                <a:cs typeface="+mn-cs"/>
              </a:rPr>
              <a:t>we’re going to search by Stephen King only</a:t>
            </a:r>
          </a:p>
          <a:p>
            <a:pPr lvl="1">
              <a:buFont typeface="Arial" pitchFamily="34" charset="0"/>
              <a:buChar char="•"/>
            </a:pPr>
            <a:r>
              <a:rPr lang="en-US" sz="1200" kern="1200" dirty="0" smtClean="0">
                <a:solidFill>
                  <a:schemeClr val="tx1"/>
                </a:solidFill>
                <a:latin typeface="+mn-lt"/>
                <a:ea typeface="+mn-ea"/>
                <a:cs typeface="+mn-cs"/>
              </a:rPr>
              <a:t>we’re going to refine the format to search for EPUBS</a:t>
            </a:r>
          </a:p>
          <a:p>
            <a:pPr lvl="1">
              <a:buFont typeface="Arial" pitchFamily="34" charset="0"/>
              <a:buChar char="•"/>
            </a:pPr>
            <a:r>
              <a:rPr lang="en-US" sz="1200" kern="1200" dirty="0" smtClean="0">
                <a:solidFill>
                  <a:schemeClr val="tx1"/>
                </a:solidFill>
                <a:latin typeface="+mn-lt"/>
                <a:ea typeface="+mn-ea"/>
                <a:cs typeface="+mn-cs"/>
              </a:rPr>
              <a:t>we’re going to look for only copies that are available for immediate checkout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8">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8">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8">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8">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8">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8">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8">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8">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8">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8">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8">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8">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8">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8">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8">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8">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8">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8">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latin typeface="+mn-lt"/>
              <a:ea typeface="Calibri"/>
              <a:cs typeface="Times New Roman"/>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dirty="0"/>
          </a:p>
        </p:txBody>
      </p:sp>
      <p:sp>
        <p:nvSpPr>
          <p:cNvPr id="4" name="Slide Number Placeholder 3"/>
          <p:cNvSpPr>
            <a:spLocks noGrp="1"/>
          </p:cNvSpPr>
          <p:nvPr>
            <p:ph type="sldNum" sz="quarter" idx="10"/>
          </p:nvPr>
        </p:nvSpPr>
        <p:spPr/>
        <p:txBody>
          <a:bodyPr/>
          <a:lstStyle/>
          <a:p>
            <a:fld id="{EA812627-7437-4493-A22A-4044D694001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p:txBody>
      </p:sp>
      <p:sp>
        <p:nvSpPr>
          <p:cNvPr id="4" name="Slide Number Placeholder 3"/>
          <p:cNvSpPr>
            <a:spLocks noGrp="1"/>
          </p:cNvSpPr>
          <p:nvPr>
            <p:ph type="sldNum" sz="quarter" idx="10"/>
          </p:nvPr>
        </p:nvSpPr>
        <p:spPr/>
        <p:txBody>
          <a:bodyPr/>
          <a:lstStyle/>
          <a:p>
            <a:fld id="{EA812627-7437-4493-A22A-4044D694001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p:txBody>
      </p:sp>
      <p:sp>
        <p:nvSpPr>
          <p:cNvPr id="4" name="Slide Number Placeholder 3"/>
          <p:cNvSpPr>
            <a:spLocks noGrp="1"/>
          </p:cNvSpPr>
          <p:nvPr>
            <p:ph type="sldNum" sz="quarter" idx="10"/>
          </p:nvPr>
        </p:nvSpPr>
        <p:spPr/>
        <p:txBody>
          <a:bodyPr/>
          <a:lstStyle/>
          <a:p>
            <a:fld id="{EA812627-7437-4493-A22A-4044D694001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BE1FE65-9616-4A49-AF6F-9F22818A2F6F}" type="datetime1">
              <a:rPr lang="en-US" smtClean="0"/>
              <a:pPr/>
              <a:t>12/16/2015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82DB454-FBD6-4DD7-8956-696EFA8BCCE1}"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73DEB1-8E92-4953-BD67-CD5038A60356}" type="datetime1">
              <a:rPr lang="en-US" smtClean="0"/>
              <a:pPr/>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DB454-FBD6-4DD7-8956-696EFA8BCC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F56FB6-5E8F-4BEC-A0FF-9542A5ED7947}" type="datetime1">
              <a:rPr lang="en-US" smtClean="0"/>
              <a:pPr/>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DB454-FBD6-4DD7-8956-696EFA8BCC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3BE3C7-71A6-4B91-A0AB-5DE3E8CC666F}" type="datetime1">
              <a:rPr lang="en-US" smtClean="0"/>
              <a:pPr/>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DB454-FBD6-4DD7-8956-696EFA8BCC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A6E1188-8A37-460E-93C7-FF2DBCBAC1E1}" type="datetime1">
              <a:rPr lang="en-US" smtClean="0"/>
              <a:pPr/>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82DB454-FBD6-4DD7-8956-696EFA8BCCE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2D395DF-6401-4421-A01C-49BCB47B1EDF}" type="datetime1">
              <a:rPr lang="en-US" smtClean="0"/>
              <a:pPr/>
              <a:t>12/16/2015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DB454-FBD6-4DD7-8956-696EFA8BCC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8F0A483-59F8-4F69-BEB7-5393E35B20E0}" type="datetime1">
              <a:rPr lang="en-US" smtClean="0"/>
              <a:pPr/>
              <a:t>12/16/2015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2DB454-FBD6-4DD7-8956-696EFA8BCC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67A5AEF-A2FE-475A-B845-5A5D6DA1FE83}" type="datetime1">
              <a:rPr lang="en-US" smtClean="0"/>
              <a:pPr/>
              <a:t>12/16/2015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2DB454-FBD6-4DD7-8956-696EFA8BCC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8356C-2BAA-479A-9B96-3CEC9EE55DCA}" type="datetime1">
              <a:rPr lang="en-US" smtClean="0"/>
              <a:pPr/>
              <a:t>12/16/2015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2DB454-FBD6-4DD7-8956-696EFA8BCC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F4108D3-1875-42CD-B262-9D4E599C52DD}" type="datetime1">
              <a:rPr lang="en-US" smtClean="0"/>
              <a:pPr/>
              <a:t>12/16/2015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DB454-FBD6-4DD7-8956-696EFA8BCC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54BEF08-91FE-42AB-B987-92A061FE5A5D}" type="datetime1">
              <a:rPr lang="en-US" smtClean="0"/>
              <a:pPr/>
              <a:t>12/16/2015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DB454-FBD6-4DD7-8956-696EFA8BCC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AAAB90A-186A-4E52-9992-853B1460DBD1}" type="datetime1">
              <a:rPr lang="en-US" smtClean="0"/>
              <a:pPr/>
              <a:t>12/16/2015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82DB454-FBD6-4DD7-8956-696EFA8BCC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mc-npl.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2718" y="4253346"/>
            <a:ext cx="6518563" cy="997527"/>
          </a:xfrm>
          <a:noFill/>
          <a:effectLst/>
        </p:spPr>
        <p:style>
          <a:lnRef idx="3">
            <a:schemeClr val="lt1"/>
          </a:lnRef>
          <a:fillRef idx="1">
            <a:schemeClr val="dk1"/>
          </a:fillRef>
          <a:effectRef idx="1">
            <a:schemeClr val="dk1"/>
          </a:effectRef>
          <a:fontRef idx="minor">
            <a:schemeClr val="lt1"/>
          </a:fontRef>
        </p:style>
        <p:txBody>
          <a:bodyPr>
            <a:noAutofit/>
          </a:bodyPr>
          <a:lstStyle/>
          <a:p>
            <a:r>
              <a:rPr lang="en-US" sz="2800" i="1" cap="none" dirty="0" smtClean="0">
                <a:solidFill>
                  <a:schemeClr val="tx1"/>
                </a:solidFill>
                <a:effectLst/>
                <a:latin typeface="Calibri" pitchFamily="34" charset="0"/>
              </a:rPr>
              <a:t>How to Get a Library eBook on Your</a:t>
            </a:r>
            <a:r>
              <a:rPr lang="en-US" sz="2800" cap="none" dirty="0" smtClean="0">
                <a:solidFill>
                  <a:schemeClr val="tx1"/>
                </a:solidFill>
                <a:effectLst/>
                <a:latin typeface="Calibri" pitchFamily="34" charset="0"/>
              </a:rPr>
              <a:t/>
            </a:r>
            <a:br>
              <a:rPr lang="en-US" sz="2800" cap="none" dirty="0" smtClean="0">
                <a:solidFill>
                  <a:schemeClr val="tx1"/>
                </a:solidFill>
                <a:effectLst/>
                <a:latin typeface="Calibri" pitchFamily="34" charset="0"/>
              </a:rPr>
            </a:br>
            <a:r>
              <a:rPr lang="en-US" sz="3600" u="sng" cap="none" dirty="0" smtClean="0">
                <a:solidFill>
                  <a:schemeClr val="tx1"/>
                </a:solidFill>
                <a:effectLst/>
                <a:latin typeface="Calibri" pitchFamily="34" charset="0"/>
              </a:rPr>
              <a:t>Nook </a:t>
            </a:r>
            <a:r>
              <a:rPr lang="en-US" sz="3600" u="sng" cap="none" dirty="0" err="1" smtClean="0">
                <a:solidFill>
                  <a:schemeClr val="tx1"/>
                </a:solidFill>
                <a:effectLst/>
                <a:latin typeface="Calibri" pitchFamily="34" charset="0"/>
              </a:rPr>
              <a:t>eReader</a:t>
            </a:r>
            <a:r>
              <a:rPr lang="en-US" sz="3600" u="sng" cap="none" dirty="0" smtClean="0">
                <a:solidFill>
                  <a:schemeClr val="tx1"/>
                </a:solidFill>
                <a:effectLst/>
                <a:latin typeface="Calibri" pitchFamily="34" charset="0"/>
              </a:rPr>
              <a:t> (black &amp; white)</a:t>
            </a:r>
            <a:endParaRPr lang="en-US" sz="3600" u="sng" dirty="0">
              <a:solidFill>
                <a:schemeClr val="tx1"/>
              </a:solidFill>
              <a:effectLst/>
              <a:latin typeface="Calibri" pitchFamily="34" charset="0"/>
            </a:endParaRPr>
          </a:p>
        </p:txBody>
      </p:sp>
      <p:sp>
        <p:nvSpPr>
          <p:cNvPr id="5" name="Subtitle 3"/>
          <p:cNvSpPr txBox="1">
            <a:spLocks/>
          </p:cNvSpPr>
          <p:nvPr/>
        </p:nvSpPr>
        <p:spPr>
          <a:xfrm>
            <a:off x="6858000" y="6027683"/>
            <a:ext cx="2362200" cy="4572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b="0" i="1" u="none" strike="noStrike" kern="1200" cap="none" spc="0" normalizeH="0" baseline="0" noProof="0" dirty="0" smtClean="0">
                <a:ln>
                  <a:noFill/>
                </a:ln>
                <a:solidFill>
                  <a:schemeClr val="bg1">
                    <a:lumMod val="50000"/>
                  </a:schemeClr>
                </a:solidFill>
                <a:effectLst/>
                <a:uLnTx/>
                <a:uFillTx/>
                <a:latin typeface="Calibri" pitchFamily="34" charset="0"/>
              </a:rPr>
              <a:t>Revised:</a:t>
            </a:r>
            <a:r>
              <a:rPr kumimoji="0" lang="en-US" b="0" i="1" u="none" strike="noStrike" kern="1200" cap="none" spc="0" normalizeH="0" noProof="0" dirty="0" smtClean="0">
                <a:ln>
                  <a:noFill/>
                </a:ln>
                <a:solidFill>
                  <a:schemeClr val="bg1">
                    <a:lumMod val="50000"/>
                  </a:schemeClr>
                </a:solidFill>
                <a:effectLst/>
                <a:uLnTx/>
                <a:uFillTx/>
                <a:latin typeface="Calibri" pitchFamily="34" charset="0"/>
              </a:rPr>
              <a:t> 12/16/2015</a:t>
            </a:r>
            <a:endParaRPr kumimoji="0" lang="en-US" b="0" i="1" u="none" strike="noStrike" kern="1200" cap="none" spc="0" normalizeH="0" baseline="0" noProof="0" dirty="0">
              <a:ln>
                <a:noFill/>
              </a:ln>
              <a:solidFill>
                <a:schemeClr val="bg1">
                  <a:lumMod val="50000"/>
                </a:schemeClr>
              </a:solidFill>
              <a:effectLst/>
              <a:uLnTx/>
              <a:uFillTx/>
              <a:latin typeface="Calibri" pitchFamily="34" charset="0"/>
            </a:endParaRPr>
          </a:p>
        </p:txBody>
      </p:sp>
      <p:sp>
        <p:nvSpPr>
          <p:cNvPr id="8" name="Subtitle 3"/>
          <p:cNvSpPr txBox="1">
            <a:spLocks/>
          </p:cNvSpPr>
          <p:nvPr/>
        </p:nvSpPr>
        <p:spPr>
          <a:xfrm>
            <a:off x="152399" y="6040821"/>
            <a:ext cx="4904509" cy="457200"/>
          </a:xfrm>
          <a:prstGeom prst="rect">
            <a:avLst/>
          </a:prstGeom>
        </p:spPr>
        <p:txBody>
          <a:bodyPr vert="horz">
            <a:noAutofit/>
          </a:bodyPr>
          <a:lstStyle/>
          <a:p>
            <a:r>
              <a:rPr lang="en-US" i="1" dirty="0">
                <a:solidFill>
                  <a:schemeClr val="bg1">
                    <a:lumMod val="50000"/>
                  </a:schemeClr>
                </a:solidFill>
                <a:latin typeface="Calibri" pitchFamily="34" charset="0"/>
              </a:rPr>
              <a:t>Prepared by the Computer Lab</a:t>
            </a:r>
          </a:p>
          <a:p>
            <a:r>
              <a:rPr lang="en-US" i="1" dirty="0">
                <a:solidFill>
                  <a:schemeClr val="bg1">
                    <a:lumMod val="50000"/>
                  </a:schemeClr>
                </a:solidFill>
                <a:latin typeface="Calibri" pitchFamily="34" charset="0"/>
              </a:rPr>
              <a:t>Montgomery County-Norristown Public Library</a:t>
            </a:r>
          </a:p>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en-US" sz="1600" b="0" i="1" u="none" strike="noStrike" kern="1200" cap="none" spc="0" normalizeH="0" baseline="0" noProof="0" dirty="0" smtClean="0">
              <a:ln>
                <a:noFill/>
              </a:ln>
              <a:solidFill>
                <a:schemeClr val="tx1"/>
              </a:solidFill>
              <a:effectLst/>
              <a:uLnTx/>
              <a:uFillTx/>
            </a:endParaRPr>
          </a:p>
        </p:txBody>
      </p:sp>
      <p:pic>
        <p:nvPicPr>
          <p:cNvPr id="1026" name="Picture 2" descr="Glow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413" y="168709"/>
            <a:ext cx="3543588" cy="40037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mple Touch and Simple Touch GlowL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3467" y="140998"/>
            <a:ext cx="3543588" cy="40037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OOK 1st Edi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0412" y="237980"/>
            <a:ext cx="3543588" cy="40037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0200" y="3352800"/>
            <a:ext cx="7162800" cy="369332"/>
          </a:xfrm>
          <a:prstGeom prst="rect">
            <a:avLst/>
          </a:prstGeom>
          <a:noFill/>
        </p:spPr>
        <p:txBody>
          <a:bodyPr wrap="square" rtlCol="0">
            <a:spAutoFit/>
          </a:bodyPr>
          <a:lstStyle/>
          <a:p>
            <a:endParaRPr lang="en-US" dirty="0"/>
          </a:p>
        </p:txBody>
      </p:sp>
      <p:sp>
        <p:nvSpPr>
          <p:cNvPr id="17" name="TextBox 16"/>
          <p:cNvSpPr txBox="1"/>
          <p:nvPr/>
        </p:nvSpPr>
        <p:spPr>
          <a:xfrm>
            <a:off x="457200" y="3886200"/>
            <a:ext cx="2590800" cy="461665"/>
          </a:xfrm>
          <a:prstGeom prst="rect">
            <a:avLst/>
          </a:prstGeom>
          <a:noFill/>
        </p:spPr>
        <p:txBody>
          <a:bodyPr wrap="square" rtlCol="0">
            <a:spAutoFit/>
          </a:bodyPr>
          <a:lstStyle/>
          <a:p>
            <a:r>
              <a:rPr lang="en-US" sz="2400" i="1" dirty="0" smtClean="0">
                <a:solidFill>
                  <a:schemeClr val="bg1"/>
                </a:solidFill>
              </a:rPr>
              <a:t>Refine search</a:t>
            </a:r>
            <a:endParaRPr lang="en-US" sz="2400" i="1" dirty="0">
              <a:solidFill>
                <a:schemeClr val="bg1"/>
              </a:solidFill>
            </a:endParaRPr>
          </a:p>
        </p:txBody>
      </p:sp>
      <p:sp>
        <p:nvSpPr>
          <p:cNvPr id="18" name="Slide Number Placeholder 17"/>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10</a:t>
            </a:fld>
            <a:endParaRPr lang="en-US" dirty="0">
              <a:solidFill>
                <a:schemeClr val="bg1">
                  <a:lumMod val="65000"/>
                  <a:lumOff val="35000"/>
                </a:schemeClr>
              </a:solidFill>
            </a:endParaRPr>
          </a:p>
        </p:txBody>
      </p:sp>
      <p:sp>
        <p:nvSpPr>
          <p:cNvPr id="16" name="TextBox 15"/>
          <p:cNvSpPr txBox="1"/>
          <p:nvPr/>
        </p:nvSpPr>
        <p:spPr>
          <a:xfrm>
            <a:off x="232412" y="932949"/>
            <a:ext cx="8340087" cy="830997"/>
          </a:xfrm>
          <a:prstGeom prst="rect">
            <a:avLst/>
          </a:prstGeom>
          <a:noFill/>
        </p:spPr>
        <p:txBody>
          <a:bodyPr wrap="square" rtlCol="0">
            <a:spAutoFit/>
          </a:bodyPr>
          <a:lstStyle/>
          <a:p>
            <a:r>
              <a:rPr lang="en-US" sz="2400" dirty="0" smtClean="0">
                <a:latin typeface="Calibri" pitchFamily="34" charset="0"/>
              </a:rPr>
              <a:t>We are going to search for a book by a particular author. To begin, click on “</a:t>
            </a:r>
            <a:r>
              <a:rPr lang="en-US" sz="2400" b="1" dirty="0" smtClean="0">
                <a:latin typeface="Calibri" pitchFamily="34" charset="0"/>
              </a:rPr>
              <a:t>Advanced Search</a:t>
            </a:r>
            <a:r>
              <a:rPr lang="en-US" sz="2400" dirty="0" smtClean="0">
                <a:latin typeface="Calibri" pitchFamily="34" charset="0"/>
              </a:rPr>
              <a:t>”.</a:t>
            </a:r>
            <a:endParaRPr lang="en-US" dirty="0"/>
          </a:p>
        </p:txBody>
      </p:sp>
      <p:sp>
        <p:nvSpPr>
          <p:cNvPr id="9" name="TextBox 8"/>
          <p:cNvSpPr txBox="1"/>
          <p:nvPr/>
        </p:nvSpPr>
        <p:spPr>
          <a:xfrm>
            <a:off x="315310" y="153549"/>
            <a:ext cx="8513380" cy="523220"/>
          </a:xfrm>
          <a:prstGeom prst="rect">
            <a:avLst/>
          </a:prstGeom>
          <a:solidFill>
            <a:srgbClr val="EEC0E5"/>
          </a:solidFill>
        </p:spPr>
        <p:style>
          <a:lnRef idx="3">
            <a:schemeClr val="lt1"/>
          </a:lnRef>
          <a:fillRef idx="1">
            <a:schemeClr val="accent4"/>
          </a:fillRef>
          <a:effectRef idx="1">
            <a:schemeClr val="accent4"/>
          </a:effectRef>
          <a:fontRef idx="minor">
            <a:schemeClr val="lt1"/>
          </a:fontRef>
        </p:style>
        <p:txBody>
          <a:bodyPr wrap="square" rtlCol="0">
            <a:spAutoFit/>
          </a:bodyPr>
          <a:lstStyle>
            <a:defPPr>
              <a:defRPr lang="en-US"/>
            </a:defPPr>
            <a:lvl1pPr algn="ctr">
              <a:defRPr sz="2800">
                <a:solidFill>
                  <a:schemeClr val="tx1"/>
                </a:solidFill>
                <a:latin typeface="Calibri" pitchFamily="34" charset="0"/>
              </a:defRPr>
            </a:lvl1pPr>
          </a:lstStyle>
          <a:p>
            <a:r>
              <a:rPr lang="en-US" dirty="0"/>
              <a:t>Finding and Checking Out an eBook</a:t>
            </a:r>
          </a:p>
        </p:txBody>
      </p:sp>
      <p:grpSp>
        <p:nvGrpSpPr>
          <p:cNvPr id="6" name="Group 5"/>
          <p:cNvGrpSpPr/>
          <p:nvPr/>
        </p:nvGrpSpPr>
        <p:grpSpPr>
          <a:xfrm>
            <a:off x="83398" y="2812069"/>
            <a:ext cx="8970548" cy="3071591"/>
            <a:chOff x="83398" y="2812069"/>
            <a:chExt cx="8970548" cy="3071591"/>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98" y="2812069"/>
              <a:ext cx="8970548" cy="3071591"/>
            </a:xfrm>
            <a:prstGeom prst="rect">
              <a:avLst/>
            </a:prstGeom>
          </p:spPr>
        </p:pic>
        <p:sp>
          <p:nvSpPr>
            <p:cNvPr id="5" name="Donut 4"/>
            <p:cNvSpPr/>
            <p:nvPr/>
          </p:nvSpPr>
          <p:spPr>
            <a:xfrm>
              <a:off x="7495309" y="3311237"/>
              <a:ext cx="1177636" cy="498763"/>
            </a:xfrm>
            <a:prstGeom prst="donut">
              <a:avLst>
                <a:gd name="adj" fmla="val 11894"/>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83675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0200" y="3352800"/>
            <a:ext cx="7162800" cy="369332"/>
          </a:xfrm>
          <a:prstGeom prst="rect">
            <a:avLst/>
          </a:prstGeom>
          <a:noFill/>
        </p:spPr>
        <p:txBody>
          <a:bodyPr wrap="square" rtlCol="0">
            <a:spAutoFit/>
          </a:bodyPr>
          <a:lstStyle/>
          <a:p>
            <a:endParaRPr lang="en-US" dirty="0"/>
          </a:p>
        </p:txBody>
      </p:sp>
      <p:sp>
        <p:nvSpPr>
          <p:cNvPr id="17" name="TextBox 16"/>
          <p:cNvSpPr txBox="1"/>
          <p:nvPr/>
        </p:nvSpPr>
        <p:spPr>
          <a:xfrm>
            <a:off x="457200" y="3886200"/>
            <a:ext cx="2590800" cy="461665"/>
          </a:xfrm>
          <a:prstGeom prst="rect">
            <a:avLst/>
          </a:prstGeom>
          <a:noFill/>
        </p:spPr>
        <p:txBody>
          <a:bodyPr wrap="square" rtlCol="0">
            <a:spAutoFit/>
          </a:bodyPr>
          <a:lstStyle/>
          <a:p>
            <a:r>
              <a:rPr lang="en-US" sz="2400" i="1" dirty="0" smtClean="0">
                <a:solidFill>
                  <a:schemeClr val="bg1"/>
                </a:solidFill>
              </a:rPr>
              <a:t>Refine search</a:t>
            </a:r>
            <a:endParaRPr lang="en-US" sz="2400" i="1" dirty="0">
              <a:solidFill>
                <a:schemeClr val="bg1"/>
              </a:solidFill>
            </a:endParaRPr>
          </a:p>
        </p:txBody>
      </p:sp>
      <p:sp>
        <p:nvSpPr>
          <p:cNvPr id="18" name="Slide Number Placeholder 17"/>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11</a:t>
            </a:fld>
            <a:endParaRPr lang="en-US" dirty="0">
              <a:solidFill>
                <a:schemeClr val="bg1">
                  <a:lumMod val="65000"/>
                  <a:lumOff val="35000"/>
                </a:schemeClr>
              </a:solidFill>
            </a:endParaRPr>
          </a:p>
        </p:txBody>
      </p:sp>
      <p:sp>
        <p:nvSpPr>
          <p:cNvPr id="16" name="TextBox 15"/>
          <p:cNvSpPr txBox="1"/>
          <p:nvPr/>
        </p:nvSpPr>
        <p:spPr>
          <a:xfrm>
            <a:off x="249731" y="1016076"/>
            <a:ext cx="8340087" cy="830997"/>
          </a:xfrm>
          <a:prstGeom prst="rect">
            <a:avLst/>
          </a:prstGeom>
          <a:noFill/>
        </p:spPr>
        <p:txBody>
          <a:bodyPr wrap="square" rtlCol="0">
            <a:spAutoFit/>
          </a:bodyPr>
          <a:lstStyle/>
          <a:p>
            <a:r>
              <a:rPr lang="en-US" sz="2400" dirty="0" smtClean="0">
                <a:latin typeface="Calibri" pitchFamily="34" charset="0"/>
              </a:rPr>
              <a:t>This is the Advanced Search form. We will be searching for a book by Stephen King. Enter his name in the “</a:t>
            </a:r>
            <a:r>
              <a:rPr lang="en-US" sz="2400" b="1" dirty="0" smtClean="0">
                <a:latin typeface="Calibri" pitchFamily="34" charset="0"/>
              </a:rPr>
              <a:t>Author/Creator</a:t>
            </a:r>
            <a:r>
              <a:rPr lang="en-US" sz="2400" dirty="0" smtClean="0">
                <a:latin typeface="Calibri" pitchFamily="34" charset="0"/>
              </a:rPr>
              <a:t>” field.</a:t>
            </a:r>
            <a:endParaRPr lang="en-US" dirty="0"/>
          </a:p>
        </p:txBody>
      </p:sp>
      <p:sp>
        <p:nvSpPr>
          <p:cNvPr id="9" name="TextBox 8"/>
          <p:cNvSpPr txBox="1"/>
          <p:nvPr/>
        </p:nvSpPr>
        <p:spPr>
          <a:xfrm>
            <a:off x="315310" y="153549"/>
            <a:ext cx="8513380" cy="523220"/>
          </a:xfrm>
          <a:prstGeom prst="rect">
            <a:avLst/>
          </a:prstGeom>
          <a:solidFill>
            <a:srgbClr val="EEC0E5"/>
          </a:solidFill>
        </p:spPr>
        <p:style>
          <a:lnRef idx="3">
            <a:schemeClr val="lt1"/>
          </a:lnRef>
          <a:fillRef idx="1">
            <a:schemeClr val="accent4"/>
          </a:fillRef>
          <a:effectRef idx="1">
            <a:schemeClr val="accent4"/>
          </a:effectRef>
          <a:fontRef idx="minor">
            <a:schemeClr val="lt1"/>
          </a:fontRef>
        </p:style>
        <p:txBody>
          <a:bodyPr wrap="square" rtlCol="0">
            <a:spAutoFit/>
          </a:bodyPr>
          <a:lstStyle>
            <a:defPPr>
              <a:defRPr lang="en-US"/>
            </a:defPPr>
            <a:lvl1pPr algn="ctr">
              <a:defRPr sz="2800">
                <a:solidFill>
                  <a:schemeClr val="tx1"/>
                </a:solidFill>
                <a:latin typeface="Calibri" pitchFamily="34" charset="0"/>
              </a:defRPr>
            </a:lvl1pPr>
          </a:lstStyle>
          <a:p>
            <a:r>
              <a:rPr lang="en-US" dirty="0"/>
              <a:t>Finding and Checking Out an eBook</a:t>
            </a:r>
          </a:p>
        </p:txBody>
      </p:sp>
      <p:grpSp>
        <p:nvGrpSpPr>
          <p:cNvPr id="3" name="Group 2"/>
          <p:cNvGrpSpPr/>
          <p:nvPr/>
        </p:nvGrpSpPr>
        <p:grpSpPr>
          <a:xfrm>
            <a:off x="1038530" y="1972266"/>
            <a:ext cx="6695023" cy="4733334"/>
            <a:chOff x="1038530" y="1972266"/>
            <a:chExt cx="6695023" cy="473333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972266"/>
              <a:ext cx="5980953" cy="4733334"/>
            </a:xfrm>
            <a:prstGeom prst="rect">
              <a:avLst/>
            </a:prstGeom>
          </p:spPr>
        </p:pic>
        <p:sp>
          <p:nvSpPr>
            <p:cNvPr id="11" name="Right Arrow 10"/>
            <p:cNvSpPr/>
            <p:nvPr/>
          </p:nvSpPr>
          <p:spPr>
            <a:xfrm>
              <a:off x="1038530" y="2604657"/>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4326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57200" y="3886200"/>
            <a:ext cx="2590800" cy="461665"/>
          </a:xfrm>
          <a:prstGeom prst="rect">
            <a:avLst/>
          </a:prstGeom>
          <a:noFill/>
        </p:spPr>
        <p:txBody>
          <a:bodyPr wrap="square" rtlCol="0">
            <a:spAutoFit/>
          </a:bodyPr>
          <a:lstStyle/>
          <a:p>
            <a:r>
              <a:rPr lang="en-US" sz="2400" i="1" dirty="0" smtClean="0">
                <a:solidFill>
                  <a:schemeClr val="bg1"/>
                </a:solidFill>
              </a:rPr>
              <a:t>Refine search</a:t>
            </a:r>
            <a:endParaRPr lang="en-US" sz="2400" i="1" dirty="0">
              <a:solidFill>
                <a:schemeClr val="bg1"/>
              </a:solidFill>
            </a:endParaRPr>
          </a:p>
        </p:txBody>
      </p:sp>
      <p:sp>
        <p:nvSpPr>
          <p:cNvPr id="18" name="Slide Number Placeholder 17"/>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12</a:t>
            </a:fld>
            <a:endParaRPr lang="en-US" dirty="0">
              <a:solidFill>
                <a:schemeClr val="bg1">
                  <a:lumMod val="65000"/>
                  <a:lumOff val="35000"/>
                </a:schemeClr>
              </a:solidFill>
            </a:endParaRPr>
          </a:p>
        </p:txBody>
      </p:sp>
      <p:sp>
        <p:nvSpPr>
          <p:cNvPr id="16" name="TextBox 15"/>
          <p:cNvSpPr txBox="1"/>
          <p:nvPr/>
        </p:nvSpPr>
        <p:spPr>
          <a:xfrm>
            <a:off x="249731" y="835967"/>
            <a:ext cx="8340087" cy="1200329"/>
          </a:xfrm>
          <a:prstGeom prst="rect">
            <a:avLst/>
          </a:prstGeom>
          <a:noFill/>
        </p:spPr>
        <p:txBody>
          <a:bodyPr wrap="square" rtlCol="0">
            <a:spAutoFit/>
          </a:bodyPr>
          <a:lstStyle/>
          <a:p>
            <a:r>
              <a:rPr lang="en-US" sz="2400" dirty="0" smtClean="0">
                <a:latin typeface="Calibri" pitchFamily="34" charset="0"/>
              </a:rPr>
              <a:t>Next we’ll select a format. “</a:t>
            </a:r>
            <a:r>
              <a:rPr lang="en-US" sz="2400" b="1" dirty="0" smtClean="0">
                <a:latin typeface="Calibri" pitchFamily="34" charset="0"/>
              </a:rPr>
              <a:t>EPUB eBook</a:t>
            </a:r>
            <a:r>
              <a:rPr lang="en-US" sz="2400" dirty="0" smtClean="0">
                <a:latin typeface="Calibri" pitchFamily="34" charset="0"/>
              </a:rPr>
              <a:t>” is a format that you can read on Nook devices. (“Open EPUB eBook” and “PDF eBook” can be read also but there are more EPUBs in the collection)</a:t>
            </a:r>
            <a:endParaRPr lang="en-US" dirty="0"/>
          </a:p>
        </p:txBody>
      </p:sp>
      <p:sp>
        <p:nvSpPr>
          <p:cNvPr id="9" name="TextBox 8"/>
          <p:cNvSpPr txBox="1"/>
          <p:nvPr/>
        </p:nvSpPr>
        <p:spPr>
          <a:xfrm>
            <a:off x="315310" y="153549"/>
            <a:ext cx="8513380" cy="523220"/>
          </a:xfrm>
          <a:prstGeom prst="rect">
            <a:avLst/>
          </a:prstGeom>
          <a:solidFill>
            <a:srgbClr val="EEC0E5"/>
          </a:solidFill>
        </p:spPr>
        <p:style>
          <a:lnRef idx="3">
            <a:schemeClr val="lt1"/>
          </a:lnRef>
          <a:fillRef idx="1">
            <a:schemeClr val="accent4"/>
          </a:fillRef>
          <a:effectRef idx="1">
            <a:schemeClr val="accent4"/>
          </a:effectRef>
          <a:fontRef idx="minor">
            <a:schemeClr val="lt1"/>
          </a:fontRef>
        </p:style>
        <p:txBody>
          <a:bodyPr wrap="square" rtlCol="0">
            <a:spAutoFit/>
          </a:bodyPr>
          <a:lstStyle>
            <a:defPPr>
              <a:defRPr lang="en-US"/>
            </a:defPPr>
            <a:lvl1pPr algn="ctr">
              <a:defRPr sz="2800">
                <a:solidFill>
                  <a:schemeClr val="tx1"/>
                </a:solidFill>
                <a:latin typeface="Calibri" pitchFamily="34" charset="0"/>
              </a:defRPr>
            </a:lvl1pPr>
          </a:lstStyle>
          <a:p>
            <a:r>
              <a:rPr lang="en-US" dirty="0"/>
              <a:t>Finding and Checking Out an eBook</a:t>
            </a:r>
          </a:p>
        </p:txBody>
      </p:sp>
      <p:grpSp>
        <p:nvGrpSpPr>
          <p:cNvPr id="2" name="Group 1"/>
          <p:cNvGrpSpPr/>
          <p:nvPr/>
        </p:nvGrpSpPr>
        <p:grpSpPr>
          <a:xfrm>
            <a:off x="928255" y="1961880"/>
            <a:ext cx="7287490" cy="4771429"/>
            <a:chOff x="1204785" y="1961880"/>
            <a:chExt cx="7287490" cy="4771429"/>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478" y="1961880"/>
              <a:ext cx="6019048" cy="4771429"/>
            </a:xfrm>
            <a:prstGeom prst="rect">
              <a:avLst/>
            </a:prstGeom>
          </p:spPr>
        </p:pic>
        <p:sp>
          <p:nvSpPr>
            <p:cNvPr id="11" name="Right Arrow 10"/>
            <p:cNvSpPr/>
            <p:nvPr/>
          </p:nvSpPr>
          <p:spPr>
            <a:xfrm rot="10800000">
              <a:off x="7841112" y="4045530"/>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204785" y="4973785"/>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565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0200" y="3352800"/>
            <a:ext cx="7162800" cy="369332"/>
          </a:xfrm>
          <a:prstGeom prst="rect">
            <a:avLst/>
          </a:prstGeom>
          <a:noFill/>
        </p:spPr>
        <p:txBody>
          <a:bodyPr wrap="square" rtlCol="0">
            <a:spAutoFit/>
          </a:bodyPr>
          <a:lstStyle/>
          <a:p>
            <a:endParaRPr lang="en-US" dirty="0"/>
          </a:p>
        </p:txBody>
      </p:sp>
      <p:sp>
        <p:nvSpPr>
          <p:cNvPr id="18" name="Slide Number Placeholder 17"/>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13</a:t>
            </a:fld>
            <a:endParaRPr lang="en-US" dirty="0">
              <a:solidFill>
                <a:schemeClr val="bg1">
                  <a:lumMod val="65000"/>
                  <a:lumOff val="35000"/>
                </a:schemeClr>
              </a:solidFill>
            </a:endParaRPr>
          </a:p>
        </p:txBody>
      </p:sp>
      <p:sp>
        <p:nvSpPr>
          <p:cNvPr id="16" name="TextBox 15"/>
          <p:cNvSpPr txBox="1"/>
          <p:nvPr/>
        </p:nvSpPr>
        <p:spPr>
          <a:xfrm>
            <a:off x="249731" y="776107"/>
            <a:ext cx="8340087" cy="1200329"/>
          </a:xfrm>
          <a:prstGeom prst="rect">
            <a:avLst/>
          </a:prstGeom>
          <a:noFill/>
        </p:spPr>
        <p:txBody>
          <a:bodyPr wrap="square" rtlCol="0">
            <a:spAutoFit/>
          </a:bodyPr>
          <a:lstStyle/>
          <a:p>
            <a:r>
              <a:rPr lang="en-US" sz="2400" dirty="0" smtClean="0">
                <a:latin typeface="Calibri" pitchFamily="34" charset="0"/>
              </a:rPr>
              <a:t>Finally, we’ll look for titles that can be checked out immediately. Click on the “</a:t>
            </a:r>
            <a:r>
              <a:rPr lang="en-US" sz="2400" b="1" dirty="0" smtClean="0">
                <a:latin typeface="Calibri" pitchFamily="34" charset="0"/>
              </a:rPr>
              <a:t>Show only titles with copies available</a:t>
            </a:r>
            <a:r>
              <a:rPr lang="en-US" sz="2400" dirty="0" smtClean="0">
                <a:latin typeface="Calibri" pitchFamily="34" charset="0"/>
              </a:rPr>
              <a:t>” box.  Finally, click the “</a:t>
            </a:r>
            <a:r>
              <a:rPr lang="en-US" sz="2400" b="1" dirty="0" smtClean="0">
                <a:latin typeface="Calibri" pitchFamily="34" charset="0"/>
              </a:rPr>
              <a:t>Search</a:t>
            </a:r>
            <a:r>
              <a:rPr lang="en-US" sz="2400" dirty="0" smtClean="0">
                <a:latin typeface="Calibri" pitchFamily="34" charset="0"/>
              </a:rPr>
              <a:t>” button.</a:t>
            </a:r>
            <a:endParaRPr lang="en-US" dirty="0"/>
          </a:p>
        </p:txBody>
      </p:sp>
      <p:sp>
        <p:nvSpPr>
          <p:cNvPr id="12" name="TextBox 11"/>
          <p:cNvSpPr txBox="1"/>
          <p:nvPr/>
        </p:nvSpPr>
        <p:spPr>
          <a:xfrm>
            <a:off x="315310" y="153549"/>
            <a:ext cx="8513380" cy="523220"/>
          </a:xfrm>
          <a:prstGeom prst="rect">
            <a:avLst/>
          </a:prstGeom>
          <a:solidFill>
            <a:srgbClr val="EEC0E5"/>
          </a:solidFill>
        </p:spPr>
        <p:style>
          <a:lnRef idx="3">
            <a:schemeClr val="lt1"/>
          </a:lnRef>
          <a:fillRef idx="1">
            <a:schemeClr val="accent4"/>
          </a:fillRef>
          <a:effectRef idx="1">
            <a:schemeClr val="accent4"/>
          </a:effectRef>
          <a:fontRef idx="minor">
            <a:schemeClr val="lt1"/>
          </a:fontRef>
        </p:style>
        <p:txBody>
          <a:bodyPr wrap="square" rtlCol="0">
            <a:spAutoFit/>
          </a:bodyPr>
          <a:lstStyle>
            <a:defPPr>
              <a:defRPr lang="en-US"/>
            </a:defPPr>
            <a:lvl1pPr algn="ctr">
              <a:defRPr sz="2800">
                <a:solidFill>
                  <a:schemeClr val="tx1"/>
                </a:solidFill>
                <a:latin typeface="Calibri" pitchFamily="34" charset="0"/>
              </a:defRPr>
            </a:lvl1pPr>
          </a:lstStyle>
          <a:p>
            <a:r>
              <a:rPr lang="en-US" dirty="0"/>
              <a:t>Finding and Checking Out an eBook</a:t>
            </a:r>
          </a:p>
        </p:txBody>
      </p:sp>
      <p:grpSp>
        <p:nvGrpSpPr>
          <p:cNvPr id="3" name="Group 2"/>
          <p:cNvGrpSpPr/>
          <p:nvPr/>
        </p:nvGrpSpPr>
        <p:grpSpPr>
          <a:xfrm>
            <a:off x="865909" y="1976436"/>
            <a:ext cx="7412182" cy="4756875"/>
            <a:chOff x="927693" y="1976436"/>
            <a:chExt cx="7412182" cy="4756875"/>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4956" y="1976436"/>
              <a:ext cx="6085715" cy="4742857"/>
            </a:xfrm>
            <a:prstGeom prst="rect">
              <a:avLst/>
            </a:prstGeom>
          </p:spPr>
        </p:pic>
        <p:sp>
          <p:nvSpPr>
            <p:cNvPr id="13" name="Right Arrow 12"/>
            <p:cNvSpPr/>
            <p:nvPr/>
          </p:nvSpPr>
          <p:spPr>
            <a:xfrm>
              <a:off x="927693" y="5805057"/>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7688712" y="6220693"/>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17975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0200" y="3352800"/>
            <a:ext cx="7162800" cy="369332"/>
          </a:xfrm>
          <a:prstGeom prst="rect">
            <a:avLst/>
          </a:prstGeom>
          <a:noFill/>
        </p:spPr>
        <p:txBody>
          <a:bodyPr wrap="square" rtlCol="0">
            <a:spAutoFit/>
          </a:bodyPr>
          <a:lstStyle/>
          <a:p>
            <a:endParaRPr lang="en-US" dirty="0"/>
          </a:p>
        </p:txBody>
      </p:sp>
      <p:sp>
        <p:nvSpPr>
          <p:cNvPr id="17" name="TextBox 16"/>
          <p:cNvSpPr txBox="1"/>
          <p:nvPr/>
        </p:nvSpPr>
        <p:spPr>
          <a:xfrm>
            <a:off x="457200" y="3886200"/>
            <a:ext cx="2590800" cy="461665"/>
          </a:xfrm>
          <a:prstGeom prst="rect">
            <a:avLst/>
          </a:prstGeom>
          <a:noFill/>
        </p:spPr>
        <p:txBody>
          <a:bodyPr wrap="square" rtlCol="0">
            <a:spAutoFit/>
          </a:bodyPr>
          <a:lstStyle/>
          <a:p>
            <a:r>
              <a:rPr lang="en-US" sz="2400" i="1" dirty="0" smtClean="0">
                <a:solidFill>
                  <a:schemeClr val="bg1"/>
                </a:solidFill>
              </a:rPr>
              <a:t>Refine search</a:t>
            </a:r>
            <a:endParaRPr lang="en-US" sz="2400" i="1" dirty="0">
              <a:solidFill>
                <a:schemeClr val="bg1"/>
              </a:solidFill>
            </a:endParaRPr>
          </a:p>
        </p:txBody>
      </p:sp>
      <p:sp>
        <p:nvSpPr>
          <p:cNvPr id="18" name="Slide Number Placeholder 17"/>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14</a:t>
            </a:fld>
            <a:endParaRPr lang="en-US" dirty="0">
              <a:solidFill>
                <a:schemeClr val="bg1">
                  <a:lumMod val="65000"/>
                  <a:lumOff val="35000"/>
                </a:schemeClr>
              </a:solidFill>
            </a:endParaRPr>
          </a:p>
        </p:txBody>
      </p:sp>
      <p:sp>
        <p:nvSpPr>
          <p:cNvPr id="16" name="TextBox 15"/>
          <p:cNvSpPr txBox="1"/>
          <p:nvPr/>
        </p:nvSpPr>
        <p:spPr>
          <a:xfrm>
            <a:off x="402131" y="882500"/>
            <a:ext cx="8340087" cy="461665"/>
          </a:xfrm>
          <a:prstGeom prst="rect">
            <a:avLst/>
          </a:prstGeom>
          <a:noFill/>
        </p:spPr>
        <p:txBody>
          <a:bodyPr wrap="square" rtlCol="0">
            <a:spAutoFit/>
          </a:bodyPr>
          <a:lstStyle/>
          <a:p>
            <a:r>
              <a:rPr lang="en-US" sz="2400" dirty="0" smtClean="0">
                <a:latin typeface="Calibri" pitchFamily="34" charset="0"/>
              </a:rPr>
              <a:t>We’re going to borrow “It”. Click on the book cover.</a:t>
            </a:r>
            <a:endParaRPr lang="en-US" dirty="0"/>
          </a:p>
        </p:txBody>
      </p:sp>
      <p:sp>
        <p:nvSpPr>
          <p:cNvPr id="9" name="TextBox 8"/>
          <p:cNvSpPr txBox="1"/>
          <p:nvPr/>
        </p:nvSpPr>
        <p:spPr>
          <a:xfrm>
            <a:off x="315310" y="153549"/>
            <a:ext cx="8513380" cy="523220"/>
          </a:xfrm>
          <a:prstGeom prst="rect">
            <a:avLst/>
          </a:prstGeom>
          <a:solidFill>
            <a:srgbClr val="EEC0E5"/>
          </a:solidFill>
        </p:spPr>
        <p:style>
          <a:lnRef idx="3">
            <a:schemeClr val="lt1"/>
          </a:lnRef>
          <a:fillRef idx="1">
            <a:schemeClr val="accent4"/>
          </a:fillRef>
          <a:effectRef idx="1">
            <a:schemeClr val="accent4"/>
          </a:effectRef>
          <a:fontRef idx="minor">
            <a:schemeClr val="lt1"/>
          </a:fontRef>
        </p:style>
        <p:txBody>
          <a:bodyPr wrap="square" rtlCol="0">
            <a:spAutoFit/>
          </a:bodyPr>
          <a:lstStyle>
            <a:defPPr>
              <a:defRPr lang="en-US"/>
            </a:defPPr>
            <a:lvl1pPr algn="ctr">
              <a:defRPr sz="2800">
                <a:solidFill>
                  <a:schemeClr val="tx1"/>
                </a:solidFill>
                <a:latin typeface="Calibri" pitchFamily="34" charset="0"/>
              </a:defRPr>
            </a:lvl1pPr>
          </a:lstStyle>
          <a:p>
            <a:r>
              <a:rPr lang="en-US" dirty="0"/>
              <a:t>Finding and Checking Out an eBook</a:t>
            </a:r>
          </a:p>
        </p:txBody>
      </p:sp>
      <p:grpSp>
        <p:nvGrpSpPr>
          <p:cNvPr id="2" name="Group 1"/>
          <p:cNvGrpSpPr/>
          <p:nvPr/>
        </p:nvGrpSpPr>
        <p:grpSpPr>
          <a:xfrm>
            <a:off x="52230" y="1976436"/>
            <a:ext cx="9133334" cy="4742857"/>
            <a:chOff x="52230" y="1976436"/>
            <a:chExt cx="9133334" cy="4742857"/>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30" y="1976436"/>
              <a:ext cx="9133334" cy="4742857"/>
            </a:xfrm>
            <a:prstGeom prst="rect">
              <a:avLst/>
            </a:prstGeom>
          </p:spPr>
        </p:pic>
        <p:sp>
          <p:nvSpPr>
            <p:cNvPr id="10" name="Right Arrow 9"/>
            <p:cNvSpPr/>
            <p:nvPr/>
          </p:nvSpPr>
          <p:spPr>
            <a:xfrm>
              <a:off x="2410130" y="4987639"/>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21739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0200" y="3352800"/>
            <a:ext cx="7162800" cy="369332"/>
          </a:xfrm>
          <a:prstGeom prst="rect">
            <a:avLst/>
          </a:prstGeom>
          <a:noFill/>
        </p:spPr>
        <p:txBody>
          <a:bodyPr wrap="square" rtlCol="0">
            <a:spAutoFit/>
          </a:bodyPr>
          <a:lstStyle/>
          <a:p>
            <a:endParaRPr lang="en-US" dirty="0"/>
          </a:p>
        </p:txBody>
      </p:sp>
      <p:sp>
        <p:nvSpPr>
          <p:cNvPr id="17" name="TextBox 16"/>
          <p:cNvSpPr txBox="1"/>
          <p:nvPr/>
        </p:nvSpPr>
        <p:spPr>
          <a:xfrm>
            <a:off x="457200" y="3886200"/>
            <a:ext cx="2590800" cy="461665"/>
          </a:xfrm>
          <a:prstGeom prst="rect">
            <a:avLst/>
          </a:prstGeom>
          <a:noFill/>
        </p:spPr>
        <p:txBody>
          <a:bodyPr wrap="square" rtlCol="0">
            <a:spAutoFit/>
          </a:bodyPr>
          <a:lstStyle/>
          <a:p>
            <a:r>
              <a:rPr lang="en-US" sz="2400" i="1" dirty="0" smtClean="0">
                <a:solidFill>
                  <a:schemeClr val="bg1"/>
                </a:solidFill>
              </a:rPr>
              <a:t>Refine search</a:t>
            </a:r>
            <a:endParaRPr lang="en-US" sz="2400" i="1" dirty="0">
              <a:solidFill>
                <a:schemeClr val="bg1"/>
              </a:solidFill>
            </a:endParaRPr>
          </a:p>
        </p:txBody>
      </p:sp>
      <p:sp>
        <p:nvSpPr>
          <p:cNvPr id="18" name="Slide Number Placeholder 17"/>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15</a:t>
            </a:fld>
            <a:endParaRPr lang="en-US" dirty="0">
              <a:solidFill>
                <a:schemeClr val="bg1">
                  <a:lumMod val="65000"/>
                  <a:lumOff val="35000"/>
                </a:schemeClr>
              </a:solidFill>
            </a:endParaRPr>
          </a:p>
        </p:txBody>
      </p:sp>
      <p:sp>
        <p:nvSpPr>
          <p:cNvPr id="16" name="TextBox 15"/>
          <p:cNvSpPr txBox="1"/>
          <p:nvPr/>
        </p:nvSpPr>
        <p:spPr>
          <a:xfrm>
            <a:off x="422913" y="776354"/>
            <a:ext cx="8499414" cy="830997"/>
          </a:xfrm>
          <a:prstGeom prst="rect">
            <a:avLst/>
          </a:prstGeom>
          <a:noFill/>
        </p:spPr>
        <p:txBody>
          <a:bodyPr wrap="square" rtlCol="0">
            <a:spAutoFit/>
          </a:bodyPr>
          <a:lstStyle/>
          <a:p>
            <a:r>
              <a:rPr lang="en-US" sz="2400" dirty="0" smtClean="0">
                <a:latin typeface="Calibri" pitchFamily="34" charset="0"/>
              </a:rPr>
              <a:t>The book is available in formats other than EPUB. We’ll have to choose a format when we download it. Click the “</a:t>
            </a:r>
            <a:r>
              <a:rPr lang="en-US" sz="2400" b="1" dirty="0" smtClean="0">
                <a:latin typeface="Calibri" pitchFamily="34" charset="0"/>
              </a:rPr>
              <a:t>Borrow</a:t>
            </a:r>
            <a:r>
              <a:rPr lang="en-US" sz="2400" dirty="0" smtClean="0">
                <a:latin typeface="Calibri" pitchFamily="34" charset="0"/>
              </a:rPr>
              <a:t>” button.</a:t>
            </a:r>
            <a:endParaRPr lang="en-US" dirty="0"/>
          </a:p>
        </p:txBody>
      </p:sp>
      <p:sp>
        <p:nvSpPr>
          <p:cNvPr id="11" name="TextBox 10"/>
          <p:cNvSpPr txBox="1"/>
          <p:nvPr/>
        </p:nvSpPr>
        <p:spPr>
          <a:xfrm>
            <a:off x="315310" y="153549"/>
            <a:ext cx="8513380" cy="523220"/>
          </a:xfrm>
          <a:prstGeom prst="rect">
            <a:avLst/>
          </a:prstGeom>
          <a:solidFill>
            <a:srgbClr val="EEC0E5"/>
          </a:solidFill>
        </p:spPr>
        <p:style>
          <a:lnRef idx="3">
            <a:schemeClr val="lt1"/>
          </a:lnRef>
          <a:fillRef idx="1">
            <a:schemeClr val="accent4"/>
          </a:fillRef>
          <a:effectRef idx="1">
            <a:schemeClr val="accent4"/>
          </a:effectRef>
          <a:fontRef idx="minor">
            <a:schemeClr val="lt1"/>
          </a:fontRef>
        </p:style>
        <p:txBody>
          <a:bodyPr wrap="square" rtlCol="0">
            <a:spAutoFit/>
          </a:bodyPr>
          <a:lstStyle>
            <a:defPPr>
              <a:defRPr lang="en-US"/>
            </a:defPPr>
            <a:lvl1pPr algn="ctr">
              <a:defRPr sz="2800">
                <a:solidFill>
                  <a:schemeClr val="tx1"/>
                </a:solidFill>
                <a:latin typeface="Calibri" pitchFamily="34" charset="0"/>
              </a:defRPr>
            </a:lvl1pPr>
          </a:lstStyle>
          <a:p>
            <a:r>
              <a:rPr lang="en-US" dirty="0"/>
              <a:t>Finding and Checking Out an eBook</a:t>
            </a:r>
          </a:p>
        </p:txBody>
      </p:sp>
      <p:grpSp>
        <p:nvGrpSpPr>
          <p:cNvPr id="3" name="Group 2"/>
          <p:cNvGrpSpPr/>
          <p:nvPr/>
        </p:nvGrpSpPr>
        <p:grpSpPr>
          <a:xfrm>
            <a:off x="0" y="1736232"/>
            <a:ext cx="9144000" cy="5121768"/>
            <a:chOff x="0" y="1736232"/>
            <a:chExt cx="9144000" cy="5121768"/>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36232"/>
              <a:ext cx="9144000" cy="5121768"/>
            </a:xfrm>
            <a:prstGeom prst="rect">
              <a:avLst/>
            </a:prstGeom>
          </p:spPr>
        </p:pic>
        <p:sp>
          <p:nvSpPr>
            <p:cNvPr id="13" name="Right Arrow 12"/>
            <p:cNvSpPr/>
            <p:nvPr/>
          </p:nvSpPr>
          <p:spPr>
            <a:xfrm>
              <a:off x="6164711" y="2881748"/>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5568966" y="4197930"/>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6337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0200" y="3352800"/>
            <a:ext cx="7162800" cy="369332"/>
          </a:xfrm>
          <a:prstGeom prst="rect">
            <a:avLst/>
          </a:prstGeom>
          <a:noFill/>
        </p:spPr>
        <p:txBody>
          <a:bodyPr wrap="square" rtlCol="0">
            <a:spAutoFit/>
          </a:bodyPr>
          <a:lstStyle/>
          <a:p>
            <a:endParaRPr lang="en-US" dirty="0"/>
          </a:p>
        </p:txBody>
      </p:sp>
      <p:sp>
        <p:nvSpPr>
          <p:cNvPr id="17" name="TextBox 16"/>
          <p:cNvSpPr txBox="1"/>
          <p:nvPr/>
        </p:nvSpPr>
        <p:spPr>
          <a:xfrm>
            <a:off x="457200" y="3886200"/>
            <a:ext cx="2590800" cy="461665"/>
          </a:xfrm>
          <a:prstGeom prst="rect">
            <a:avLst/>
          </a:prstGeom>
          <a:noFill/>
        </p:spPr>
        <p:txBody>
          <a:bodyPr wrap="square" rtlCol="0">
            <a:spAutoFit/>
          </a:bodyPr>
          <a:lstStyle/>
          <a:p>
            <a:r>
              <a:rPr lang="en-US" sz="2400" i="1" dirty="0" smtClean="0">
                <a:solidFill>
                  <a:schemeClr val="bg1"/>
                </a:solidFill>
              </a:rPr>
              <a:t>Refine search</a:t>
            </a:r>
            <a:endParaRPr lang="en-US" sz="2400" i="1" dirty="0">
              <a:solidFill>
                <a:schemeClr val="bg1"/>
              </a:solidFill>
            </a:endParaRPr>
          </a:p>
        </p:txBody>
      </p:sp>
      <p:sp>
        <p:nvSpPr>
          <p:cNvPr id="18" name="Slide Number Placeholder 17"/>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16</a:t>
            </a:fld>
            <a:endParaRPr lang="en-US" dirty="0">
              <a:solidFill>
                <a:schemeClr val="bg1">
                  <a:lumMod val="65000"/>
                  <a:lumOff val="35000"/>
                </a:schemeClr>
              </a:solidFill>
            </a:endParaRPr>
          </a:p>
        </p:txBody>
      </p:sp>
      <p:sp>
        <p:nvSpPr>
          <p:cNvPr id="16" name="TextBox 15"/>
          <p:cNvSpPr txBox="1"/>
          <p:nvPr/>
        </p:nvSpPr>
        <p:spPr>
          <a:xfrm>
            <a:off x="284018" y="956470"/>
            <a:ext cx="3433106" cy="4154984"/>
          </a:xfrm>
          <a:prstGeom prst="rect">
            <a:avLst/>
          </a:prstGeom>
          <a:noFill/>
        </p:spPr>
        <p:txBody>
          <a:bodyPr wrap="square" rtlCol="0">
            <a:spAutoFit/>
          </a:bodyPr>
          <a:lstStyle/>
          <a:p>
            <a:r>
              <a:rPr lang="en-US" sz="2400" dirty="0" smtClean="0">
                <a:latin typeface="Calibri" pitchFamily="34" charset="0"/>
              </a:rPr>
              <a:t>Once the Borrow button is clicked you are taken to your  OverDrive bookshelf. Our book is there plus some others we borrowed as well. </a:t>
            </a:r>
          </a:p>
          <a:p>
            <a:endParaRPr lang="en-US" sz="2400" dirty="0">
              <a:latin typeface="Calibri" pitchFamily="34" charset="0"/>
            </a:endParaRPr>
          </a:p>
          <a:p>
            <a:r>
              <a:rPr lang="en-US" sz="2400" dirty="0" smtClean="0">
                <a:latin typeface="Calibri" pitchFamily="34" charset="0"/>
              </a:rPr>
              <a:t>We need to select a format to Download. Click on the “</a:t>
            </a:r>
            <a:r>
              <a:rPr lang="en-US" sz="2400" b="1" dirty="0" smtClean="0">
                <a:latin typeface="Calibri" pitchFamily="34" charset="0"/>
              </a:rPr>
              <a:t>Download</a:t>
            </a:r>
            <a:r>
              <a:rPr lang="en-US" sz="2400" dirty="0" smtClean="0">
                <a:latin typeface="Calibri" pitchFamily="34" charset="0"/>
              </a:rPr>
              <a:t>” button.</a:t>
            </a:r>
            <a:endParaRPr lang="en-US" dirty="0"/>
          </a:p>
        </p:txBody>
      </p:sp>
      <p:sp>
        <p:nvSpPr>
          <p:cNvPr id="11" name="TextBox 10"/>
          <p:cNvSpPr txBox="1"/>
          <p:nvPr/>
        </p:nvSpPr>
        <p:spPr>
          <a:xfrm>
            <a:off x="315310" y="153549"/>
            <a:ext cx="8513380" cy="523220"/>
          </a:xfrm>
          <a:prstGeom prst="rect">
            <a:avLst/>
          </a:prstGeom>
          <a:solidFill>
            <a:schemeClr val="accent3">
              <a:lumMod val="40000"/>
              <a:lumOff val="6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defPPr>
              <a:defRPr lang="en-US"/>
            </a:defPPr>
            <a:lvl1pPr algn="ctr">
              <a:defRPr sz="2800">
                <a:solidFill>
                  <a:schemeClr val="tx1"/>
                </a:solidFill>
                <a:latin typeface="Calibri" pitchFamily="34" charset="0"/>
              </a:defRPr>
            </a:lvl1pPr>
          </a:lstStyle>
          <a:p>
            <a:r>
              <a:rPr lang="en-US" dirty="0"/>
              <a:t>Downloading your eBook</a:t>
            </a:r>
          </a:p>
        </p:txBody>
      </p:sp>
      <p:grpSp>
        <p:nvGrpSpPr>
          <p:cNvPr id="2" name="Group 1"/>
          <p:cNvGrpSpPr/>
          <p:nvPr/>
        </p:nvGrpSpPr>
        <p:grpSpPr>
          <a:xfrm>
            <a:off x="3740678" y="858653"/>
            <a:ext cx="5403322" cy="5865504"/>
            <a:chOff x="3740678" y="789380"/>
            <a:chExt cx="5403322" cy="5865504"/>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678" y="789380"/>
              <a:ext cx="5403322" cy="5865504"/>
            </a:xfrm>
            <a:prstGeom prst="rect">
              <a:avLst/>
            </a:prstGeom>
          </p:spPr>
        </p:pic>
        <p:sp>
          <p:nvSpPr>
            <p:cNvPr id="15" name="Right Arrow 14"/>
            <p:cNvSpPr/>
            <p:nvPr/>
          </p:nvSpPr>
          <p:spPr>
            <a:xfrm rot="5400000">
              <a:off x="5333439" y="1828804"/>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62709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57200" y="3886200"/>
            <a:ext cx="2590800" cy="461665"/>
          </a:xfrm>
          <a:prstGeom prst="rect">
            <a:avLst/>
          </a:prstGeom>
          <a:noFill/>
        </p:spPr>
        <p:txBody>
          <a:bodyPr wrap="square" rtlCol="0">
            <a:spAutoFit/>
          </a:bodyPr>
          <a:lstStyle/>
          <a:p>
            <a:r>
              <a:rPr lang="en-US" sz="2400" i="1" dirty="0" smtClean="0">
                <a:solidFill>
                  <a:schemeClr val="bg1"/>
                </a:solidFill>
              </a:rPr>
              <a:t>Refine search</a:t>
            </a:r>
            <a:endParaRPr lang="en-US" sz="2400" i="1" dirty="0">
              <a:solidFill>
                <a:schemeClr val="bg1"/>
              </a:solidFill>
            </a:endParaRPr>
          </a:p>
        </p:txBody>
      </p:sp>
      <p:sp>
        <p:nvSpPr>
          <p:cNvPr id="18" name="Slide Number Placeholder 17"/>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17</a:t>
            </a:fld>
            <a:endParaRPr lang="en-US" dirty="0">
              <a:solidFill>
                <a:schemeClr val="bg1">
                  <a:lumMod val="65000"/>
                  <a:lumOff val="35000"/>
                </a:schemeClr>
              </a:solidFill>
            </a:endParaRPr>
          </a:p>
        </p:txBody>
      </p:sp>
      <p:sp>
        <p:nvSpPr>
          <p:cNvPr id="16" name="TextBox 15"/>
          <p:cNvSpPr txBox="1"/>
          <p:nvPr/>
        </p:nvSpPr>
        <p:spPr>
          <a:xfrm>
            <a:off x="318654" y="893939"/>
            <a:ext cx="8492837" cy="830997"/>
          </a:xfrm>
          <a:prstGeom prst="rect">
            <a:avLst/>
          </a:prstGeom>
          <a:noFill/>
        </p:spPr>
        <p:txBody>
          <a:bodyPr wrap="square" rtlCol="0">
            <a:spAutoFit/>
          </a:bodyPr>
          <a:lstStyle/>
          <a:p>
            <a:r>
              <a:rPr lang="en-US" sz="2400" dirty="0" smtClean="0">
                <a:latin typeface="Calibri" pitchFamily="34" charset="0"/>
              </a:rPr>
              <a:t>Click on the “</a:t>
            </a:r>
            <a:r>
              <a:rPr lang="en-US" sz="2400" b="1" dirty="0" smtClean="0">
                <a:latin typeface="Calibri" pitchFamily="34" charset="0"/>
              </a:rPr>
              <a:t>EPUB eBook</a:t>
            </a:r>
            <a:r>
              <a:rPr lang="en-US" sz="2400" dirty="0" smtClean="0">
                <a:latin typeface="Calibri" pitchFamily="34" charset="0"/>
              </a:rPr>
              <a:t>”</a:t>
            </a:r>
            <a:r>
              <a:rPr lang="en-US" sz="2400" b="1" dirty="0" smtClean="0">
                <a:latin typeface="Calibri" pitchFamily="34" charset="0"/>
              </a:rPr>
              <a:t> </a:t>
            </a:r>
            <a:r>
              <a:rPr lang="en-US" sz="2400" dirty="0" smtClean="0">
                <a:latin typeface="Calibri" pitchFamily="34" charset="0"/>
              </a:rPr>
              <a:t>format and then click “</a:t>
            </a:r>
            <a:r>
              <a:rPr lang="en-US" sz="2400" b="1" dirty="0" smtClean="0">
                <a:latin typeface="Calibri" pitchFamily="34" charset="0"/>
              </a:rPr>
              <a:t>Confirm &amp; Download</a:t>
            </a:r>
            <a:r>
              <a:rPr lang="en-US" sz="2400" dirty="0" smtClean="0">
                <a:latin typeface="Calibri" pitchFamily="34" charset="0"/>
              </a:rPr>
              <a:t>”.</a:t>
            </a:r>
            <a:endParaRPr lang="en-US" dirty="0"/>
          </a:p>
        </p:txBody>
      </p:sp>
      <p:sp>
        <p:nvSpPr>
          <p:cNvPr id="11" name="TextBox 10"/>
          <p:cNvSpPr txBox="1"/>
          <p:nvPr/>
        </p:nvSpPr>
        <p:spPr>
          <a:xfrm>
            <a:off x="315310" y="153549"/>
            <a:ext cx="8513380" cy="523220"/>
          </a:xfrm>
          <a:prstGeom prst="rect">
            <a:avLst/>
          </a:prstGeom>
          <a:solidFill>
            <a:schemeClr val="accent3">
              <a:lumMod val="40000"/>
              <a:lumOff val="6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defPPr>
              <a:defRPr lang="en-US"/>
            </a:defPPr>
            <a:lvl1pPr algn="ctr">
              <a:defRPr sz="2800">
                <a:solidFill>
                  <a:schemeClr val="tx1"/>
                </a:solidFill>
                <a:latin typeface="Calibri" pitchFamily="34" charset="0"/>
              </a:defRPr>
            </a:lvl1pPr>
          </a:lstStyle>
          <a:p>
            <a:r>
              <a:rPr lang="en-US" dirty="0"/>
              <a:t>Downloading your eBook</a:t>
            </a:r>
          </a:p>
        </p:txBody>
      </p:sp>
      <p:grpSp>
        <p:nvGrpSpPr>
          <p:cNvPr id="3" name="Group 2"/>
          <p:cNvGrpSpPr/>
          <p:nvPr/>
        </p:nvGrpSpPr>
        <p:grpSpPr>
          <a:xfrm>
            <a:off x="2559813" y="1886912"/>
            <a:ext cx="4851807" cy="4591432"/>
            <a:chOff x="3695885" y="1471275"/>
            <a:chExt cx="4851807" cy="4591432"/>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885" y="1471275"/>
              <a:ext cx="4367460" cy="4591432"/>
            </a:xfrm>
            <a:prstGeom prst="rect">
              <a:avLst/>
            </a:prstGeom>
          </p:spPr>
        </p:pic>
        <p:sp>
          <p:nvSpPr>
            <p:cNvPr id="13" name="Right Arrow 12"/>
            <p:cNvSpPr/>
            <p:nvPr/>
          </p:nvSpPr>
          <p:spPr>
            <a:xfrm rot="10800000">
              <a:off x="7564020" y="4322622"/>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0800000">
              <a:off x="7896529" y="5361713"/>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34533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0200" y="3352800"/>
            <a:ext cx="7162800" cy="369332"/>
          </a:xfrm>
          <a:prstGeom prst="rect">
            <a:avLst/>
          </a:prstGeom>
          <a:noFill/>
        </p:spPr>
        <p:txBody>
          <a:bodyPr wrap="square" rtlCol="0">
            <a:spAutoFit/>
          </a:bodyPr>
          <a:lstStyle/>
          <a:p>
            <a:endParaRPr lang="en-US" dirty="0"/>
          </a:p>
        </p:txBody>
      </p:sp>
      <p:sp>
        <p:nvSpPr>
          <p:cNvPr id="18" name="Slide Number Placeholder 17"/>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18</a:t>
            </a:fld>
            <a:endParaRPr lang="en-US" dirty="0">
              <a:solidFill>
                <a:schemeClr val="bg1">
                  <a:lumMod val="65000"/>
                  <a:lumOff val="35000"/>
                </a:schemeClr>
              </a:solidFill>
            </a:endParaRPr>
          </a:p>
        </p:txBody>
      </p:sp>
      <p:sp>
        <p:nvSpPr>
          <p:cNvPr id="16" name="TextBox 15"/>
          <p:cNvSpPr txBox="1"/>
          <p:nvPr/>
        </p:nvSpPr>
        <p:spPr>
          <a:xfrm>
            <a:off x="418458" y="950002"/>
            <a:ext cx="8365324" cy="830997"/>
          </a:xfrm>
          <a:prstGeom prst="rect">
            <a:avLst/>
          </a:prstGeom>
          <a:noFill/>
        </p:spPr>
        <p:txBody>
          <a:bodyPr wrap="square" rtlCol="0">
            <a:spAutoFit/>
          </a:bodyPr>
          <a:lstStyle/>
          <a:p>
            <a:r>
              <a:rPr lang="en-US" sz="2400" dirty="0" smtClean="0">
                <a:latin typeface="Calibri" pitchFamily="34" charset="0"/>
              </a:rPr>
              <a:t>Depending on which internet browser you are using, you may be prompted to open or save the book file. Always choose “</a:t>
            </a:r>
            <a:r>
              <a:rPr lang="en-US" sz="2400" b="1" dirty="0" smtClean="0">
                <a:latin typeface="Calibri" pitchFamily="34" charset="0"/>
              </a:rPr>
              <a:t>Open</a:t>
            </a:r>
            <a:r>
              <a:rPr lang="en-US" sz="2400" dirty="0" smtClean="0">
                <a:latin typeface="Calibri" pitchFamily="34" charset="0"/>
              </a:rPr>
              <a:t>”.</a:t>
            </a:r>
            <a:endParaRPr lang="en-US" dirty="0"/>
          </a:p>
        </p:txBody>
      </p:sp>
      <p:sp>
        <p:nvSpPr>
          <p:cNvPr id="9" name="TextBox 8"/>
          <p:cNvSpPr txBox="1"/>
          <p:nvPr/>
        </p:nvSpPr>
        <p:spPr>
          <a:xfrm>
            <a:off x="315310" y="153549"/>
            <a:ext cx="8513380" cy="523220"/>
          </a:xfrm>
          <a:prstGeom prst="rect">
            <a:avLst/>
          </a:prstGeom>
          <a:solidFill>
            <a:schemeClr val="accent3">
              <a:lumMod val="40000"/>
              <a:lumOff val="6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defPPr>
              <a:defRPr lang="en-US"/>
            </a:defPPr>
            <a:lvl1pPr algn="ctr">
              <a:defRPr sz="2800">
                <a:solidFill>
                  <a:schemeClr val="tx1"/>
                </a:solidFill>
                <a:latin typeface="Calibri" pitchFamily="34" charset="0"/>
              </a:defRPr>
            </a:lvl1pPr>
          </a:lstStyle>
          <a:p>
            <a:r>
              <a:rPr lang="en-US" dirty="0"/>
              <a:t>Downloading your eBook</a:t>
            </a:r>
          </a:p>
        </p:txBody>
      </p:sp>
      <p:grpSp>
        <p:nvGrpSpPr>
          <p:cNvPr id="2" name="Group 1"/>
          <p:cNvGrpSpPr/>
          <p:nvPr/>
        </p:nvGrpSpPr>
        <p:grpSpPr>
          <a:xfrm>
            <a:off x="138546" y="2119751"/>
            <a:ext cx="8839200" cy="1090593"/>
            <a:chOff x="166255" y="3602188"/>
            <a:chExt cx="8839200" cy="1090593"/>
          </a:xfrm>
        </p:grpSpPr>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55" y="4142509"/>
              <a:ext cx="8839200" cy="55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ight Arrow 10"/>
            <p:cNvSpPr/>
            <p:nvPr/>
          </p:nvSpPr>
          <p:spPr>
            <a:xfrm rot="5400000">
              <a:off x="6095438" y="3671461"/>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7034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0200" y="3352800"/>
            <a:ext cx="7162800" cy="369332"/>
          </a:xfrm>
          <a:prstGeom prst="rect">
            <a:avLst/>
          </a:prstGeom>
          <a:noFill/>
        </p:spPr>
        <p:txBody>
          <a:bodyPr wrap="square" rtlCol="0">
            <a:spAutoFit/>
          </a:bodyPr>
          <a:lstStyle/>
          <a:p>
            <a:endParaRPr lang="en-US" dirty="0"/>
          </a:p>
        </p:txBody>
      </p:sp>
      <p:sp>
        <p:nvSpPr>
          <p:cNvPr id="18" name="Slide Number Placeholder 17"/>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19</a:t>
            </a:fld>
            <a:endParaRPr lang="en-US" dirty="0">
              <a:solidFill>
                <a:schemeClr val="bg1">
                  <a:lumMod val="65000"/>
                  <a:lumOff val="35000"/>
                </a:schemeClr>
              </a:solidFill>
            </a:endParaRPr>
          </a:p>
        </p:txBody>
      </p:sp>
      <p:sp>
        <p:nvSpPr>
          <p:cNvPr id="16" name="TextBox 15"/>
          <p:cNvSpPr txBox="1"/>
          <p:nvPr/>
        </p:nvSpPr>
        <p:spPr>
          <a:xfrm>
            <a:off x="304800" y="836079"/>
            <a:ext cx="8631381" cy="1200329"/>
          </a:xfrm>
          <a:prstGeom prst="rect">
            <a:avLst/>
          </a:prstGeom>
          <a:noFill/>
        </p:spPr>
        <p:txBody>
          <a:bodyPr wrap="square" rtlCol="0">
            <a:spAutoFit/>
          </a:bodyPr>
          <a:lstStyle/>
          <a:p>
            <a:r>
              <a:rPr lang="en-US" sz="2400" dirty="0" smtClean="0">
                <a:latin typeface="Calibri" pitchFamily="34" charset="0"/>
              </a:rPr>
              <a:t>Your book will automatically open in the Adobe Digital Editions software on your computer. To transfer it to your Nook device, click on the “</a:t>
            </a:r>
            <a:r>
              <a:rPr lang="en-US" sz="2400" b="1" dirty="0" smtClean="0">
                <a:latin typeface="Calibri" pitchFamily="34" charset="0"/>
              </a:rPr>
              <a:t>Library</a:t>
            </a:r>
            <a:r>
              <a:rPr lang="en-US" sz="2400" dirty="0" smtClean="0">
                <a:latin typeface="Calibri" pitchFamily="34" charset="0"/>
              </a:rPr>
              <a:t>” button.</a:t>
            </a:r>
            <a:endParaRPr lang="en-US" b="1" dirty="0"/>
          </a:p>
        </p:txBody>
      </p:sp>
      <p:sp>
        <p:nvSpPr>
          <p:cNvPr id="11" name="TextBox 10"/>
          <p:cNvSpPr txBox="1"/>
          <p:nvPr/>
        </p:nvSpPr>
        <p:spPr>
          <a:xfrm>
            <a:off x="297873" y="129701"/>
            <a:ext cx="8465127" cy="523220"/>
          </a:xfrm>
          <a:prstGeom prst="rect">
            <a:avLst/>
          </a:prstGeom>
          <a:solidFill>
            <a:schemeClr val="accent3">
              <a:lumMod val="40000"/>
              <a:lumOff val="6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800" dirty="0" smtClean="0">
                <a:solidFill>
                  <a:schemeClr val="tx1"/>
                </a:solidFill>
                <a:latin typeface="Calibri" pitchFamily="34" charset="0"/>
              </a:rPr>
              <a:t>Transferring your eBook to your Nook device</a:t>
            </a:r>
            <a:endParaRPr lang="en-US" sz="2800" dirty="0">
              <a:solidFill>
                <a:schemeClr val="tx1"/>
              </a:solidFill>
              <a:latin typeface="Calibri" pitchFamily="34" charset="0"/>
            </a:endParaRPr>
          </a:p>
        </p:txBody>
      </p:sp>
      <p:grpSp>
        <p:nvGrpSpPr>
          <p:cNvPr id="3" name="Group 2"/>
          <p:cNvGrpSpPr/>
          <p:nvPr/>
        </p:nvGrpSpPr>
        <p:grpSpPr>
          <a:xfrm>
            <a:off x="1080093" y="2119746"/>
            <a:ext cx="7066386" cy="4604266"/>
            <a:chOff x="1080093" y="2119746"/>
            <a:chExt cx="7066386" cy="4604266"/>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65" y="2119746"/>
              <a:ext cx="6454814" cy="4604266"/>
            </a:xfrm>
            <a:prstGeom prst="rect">
              <a:avLst/>
            </a:prstGeom>
            <a:ln>
              <a:solidFill>
                <a:schemeClr val="tx1"/>
              </a:solidFill>
            </a:ln>
          </p:spPr>
        </p:pic>
        <p:sp>
          <p:nvSpPr>
            <p:cNvPr id="9" name="Right Arrow 8"/>
            <p:cNvSpPr/>
            <p:nvPr/>
          </p:nvSpPr>
          <p:spPr>
            <a:xfrm>
              <a:off x="1080093" y="2230585"/>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5911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6364" y="821956"/>
            <a:ext cx="8451272" cy="1938992"/>
          </a:xfrm>
          <a:prstGeom prst="rect">
            <a:avLst/>
          </a:prstGeom>
          <a:noFill/>
        </p:spPr>
        <p:txBody>
          <a:bodyPr wrap="square" rtlCol="0">
            <a:spAutoFit/>
          </a:bodyPr>
          <a:lstStyle/>
          <a:p>
            <a:r>
              <a:rPr lang="en-US" sz="2400" dirty="0" smtClean="0">
                <a:latin typeface="Calibri" pitchFamily="34" charset="0"/>
              </a:rPr>
              <a:t>This tutorial applies to Nook </a:t>
            </a:r>
            <a:r>
              <a:rPr lang="en-US" sz="2400" dirty="0" err="1" smtClean="0">
                <a:latin typeface="Calibri" pitchFamily="34" charset="0"/>
              </a:rPr>
              <a:t>eReaders</a:t>
            </a:r>
            <a:r>
              <a:rPr lang="en-US" sz="2400" dirty="0" smtClean="0">
                <a:latin typeface="Calibri" pitchFamily="34" charset="0"/>
              </a:rPr>
              <a:t>—devices with black and white, e-ink screens.  This includes:</a:t>
            </a:r>
            <a:endParaRPr lang="en-US" sz="2400" dirty="0">
              <a:latin typeface="Calibri" pitchFamily="34" charset="0"/>
            </a:endParaRPr>
          </a:p>
          <a:p>
            <a:pPr marL="342900" indent="-342900">
              <a:buFont typeface="Arial" panose="020B0604020202020204" pitchFamily="34" charset="0"/>
              <a:buChar char="•"/>
            </a:pPr>
            <a:r>
              <a:rPr lang="en-US" sz="2400" dirty="0" smtClean="0">
                <a:latin typeface="Calibri" pitchFamily="34" charset="0"/>
              </a:rPr>
              <a:t>Nook 1</a:t>
            </a:r>
            <a:r>
              <a:rPr lang="en-US" sz="2400" baseline="30000" dirty="0" smtClean="0">
                <a:latin typeface="Calibri" pitchFamily="34" charset="0"/>
              </a:rPr>
              <a:t>st</a:t>
            </a:r>
            <a:r>
              <a:rPr lang="en-US" sz="2400" dirty="0" smtClean="0">
                <a:latin typeface="Calibri" pitchFamily="34" charset="0"/>
              </a:rPr>
              <a:t> edition</a:t>
            </a:r>
          </a:p>
          <a:p>
            <a:pPr marL="342900" indent="-342900">
              <a:buFont typeface="Arial" panose="020B0604020202020204" pitchFamily="34" charset="0"/>
              <a:buChar char="•"/>
            </a:pPr>
            <a:r>
              <a:rPr lang="en-US" sz="2400" dirty="0" smtClean="0">
                <a:latin typeface="Calibri" pitchFamily="34" charset="0"/>
              </a:rPr>
              <a:t>Simple Touch</a:t>
            </a:r>
          </a:p>
          <a:p>
            <a:pPr marL="342900" indent="-342900">
              <a:buFont typeface="Arial" panose="020B0604020202020204" pitchFamily="34" charset="0"/>
              <a:buChar char="•"/>
            </a:pPr>
            <a:r>
              <a:rPr lang="en-US" sz="2400" dirty="0" smtClean="0">
                <a:latin typeface="Calibri" pitchFamily="34" charset="0"/>
              </a:rPr>
              <a:t>Simple Touch with </a:t>
            </a:r>
            <a:r>
              <a:rPr lang="en-US" sz="2400" dirty="0" err="1" smtClean="0">
                <a:latin typeface="Calibri" pitchFamily="34" charset="0"/>
              </a:rPr>
              <a:t>GlowLight</a:t>
            </a:r>
            <a:endParaRPr lang="en-US" sz="2400" dirty="0" smtClean="0">
              <a:latin typeface="Calibri" pitchFamily="34" charset="0"/>
            </a:endParaRPr>
          </a:p>
        </p:txBody>
      </p:sp>
      <p:sp>
        <p:nvSpPr>
          <p:cNvPr id="6" name="Slide Number Placeholder 5"/>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2</a:t>
            </a:fld>
            <a:endParaRPr lang="en-US" dirty="0">
              <a:solidFill>
                <a:schemeClr val="bg1">
                  <a:lumMod val="65000"/>
                  <a:lumOff val="35000"/>
                </a:schemeClr>
              </a:solidFill>
            </a:endParaRPr>
          </a:p>
        </p:txBody>
      </p:sp>
      <p:sp>
        <p:nvSpPr>
          <p:cNvPr id="7" name="TextBox 6"/>
          <p:cNvSpPr txBox="1"/>
          <p:nvPr/>
        </p:nvSpPr>
        <p:spPr>
          <a:xfrm>
            <a:off x="315310" y="153549"/>
            <a:ext cx="8513380" cy="523220"/>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dirty="0" smtClean="0">
                <a:solidFill>
                  <a:schemeClr val="tx1"/>
                </a:solidFill>
                <a:latin typeface="Calibri" pitchFamily="34" charset="0"/>
              </a:rPr>
              <a:t>Supported Devices</a:t>
            </a:r>
            <a:endParaRPr lang="en-US" sz="2800" dirty="0">
              <a:solidFill>
                <a:schemeClr val="tx1"/>
              </a:solidFill>
              <a:latin typeface="Calibri" pitchFamily="34" charset="0"/>
            </a:endParaRPr>
          </a:p>
        </p:txBody>
      </p:sp>
      <p:sp>
        <p:nvSpPr>
          <p:cNvPr id="8" name="TextBox 7"/>
          <p:cNvSpPr txBox="1"/>
          <p:nvPr/>
        </p:nvSpPr>
        <p:spPr>
          <a:xfrm>
            <a:off x="457200" y="3053752"/>
            <a:ext cx="8229600" cy="3416320"/>
          </a:xfrm>
          <a:prstGeom prst="rect">
            <a:avLst/>
          </a:prstGeom>
          <a:solidFill>
            <a:srgbClr val="740000"/>
          </a:solidFill>
        </p:spPr>
        <p:txBody>
          <a:bodyPr wrap="square" rtlCol="0">
            <a:spAutoFit/>
          </a:bodyPr>
          <a:lstStyle/>
          <a:p>
            <a:pPr algn="ctr"/>
            <a:r>
              <a:rPr lang="en-US" sz="2400" dirty="0" smtClean="0">
                <a:solidFill>
                  <a:schemeClr val="bg1"/>
                </a:solidFill>
                <a:latin typeface="Calibri" pitchFamily="34" charset="0"/>
              </a:rPr>
              <a:t>Patrons have reported issues getting library books to open on the </a:t>
            </a:r>
            <a:r>
              <a:rPr lang="en-US" sz="2400" b="1" u="sng" dirty="0" err="1" smtClean="0">
                <a:solidFill>
                  <a:schemeClr val="bg1"/>
                </a:solidFill>
                <a:latin typeface="Calibri" pitchFamily="34" charset="0"/>
              </a:rPr>
              <a:t>GlowLight</a:t>
            </a:r>
            <a:r>
              <a:rPr lang="en-US" sz="2400" b="1" u="sng" dirty="0" smtClean="0">
                <a:solidFill>
                  <a:schemeClr val="bg1"/>
                </a:solidFill>
                <a:latin typeface="Calibri" pitchFamily="34" charset="0"/>
              </a:rPr>
              <a:t> Plus</a:t>
            </a:r>
            <a:r>
              <a:rPr lang="en-US" sz="2400" dirty="0" smtClean="0">
                <a:solidFill>
                  <a:schemeClr val="bg1"/>
                </a:solidFill>
                <a:latin typeface="Calibri" pitchFamily="34" charset="0"/>
              </a:rPr>
              <a:t> model.  It may work for one or two library books, but after that, it may stop working.</a:t>
            </a:r>
          </a:p>
          <a:p>
            <a:pPr algn="ctr"/>
            <a:r>
              <a:rPr lang="en-US" sz="2400" b="1" u="sng" dirty="0" smtClean="0">
                <a:solidFill>
                  <a:schemeClr val="bg1"/>
                </a:solidFill>
                <a:latin typeface="Calibri" pitchFamily="34" charset="0"/>
              </a:rPr>
              <a:t>Your mileage may vary.</a:t>
            </a:r>
          </a:p>
          <a:p>
            <a:pPr algn="ctr"/>
            <a:endParaRPr lang="en-US" sz="2400" b="1" u="sng" dirty="0">
              <a:solidFill>
                <a:schemeClr val="bg1"/>
              </a:solidFill>
              <a:latin typeface="Calibri" pitchFamily="34" charset="0"/>
            </a:endParaRPr>
          </a:p>
          <a:p>
            <a:pPr algn="ctr"/>
            <a:r>
              <a:rPr lang="en-US" sz="2400" dirty="0" smtClean="0">
                <a:solidFill>
                  <a:schemeClr val="bg1"/>
                </a:solidFill>
                <a:latin typeface="Calibri" pitchFamily="34" charset="0"/>
              </a:rPr>
              <a:t>Also note that, the </a:t>
            </a:r>
            <a:r>
              <a:rPr lang="en-US" sz="2400" b="1" u="sng" dirty="0" err="1" smtClean="0">
                <a:solidFill>
                  <a:schemeClr val="bg1"/>
                </a:solidFill>
                <a:latin typeface="Calibri" pitchFamily="34" charset="0"/>
              </a:rPr>
              <a:t>GlowLight</a:t>
            </a:r>
            <a:r>
              <a:rPr lang="en-US" sz="2400" dirty="0">
                <a:solidFill>
                  <a:schemeClr val="bg1"/>
                </a:solidFill>
                <a:latin typeface="Calibri" pitchFamily="34" charset="0"/>
              </a:rPr>
              <a:t> </a:t>
            </a:r>
            <a:r>
              <a:rPr lang="en-US" sz="2400" dirty="0" smtClean="0">
                <a:solidFill>
                  <a:schemeClr val="bg1"/>
                </a:solidFill>
                <a:latin typeface="Calibri" pitchFamily="34" charset="0"/>
              </a:rPr>
              <a:t>and </a:t>
            </a:r>
            <a:r>
              <a:rPr lang="en-US" sz="2400" b="1" u="sng" dirty="0" err="1" smtClean="0">
                <a:solidFill>
                  <a:schemeClr val="bg1"/>
                </a:solidFill>
                <a:latin typeface="Calibri" pitchFamily="34" charset="0"/>
              </a:rPr>
              <a:t>GlowLight</a:t>
            </a:r>
            <a:r>
              <a:rPr lang="en-US" sz="2400" b="1" u="sng" dirty="0" smtClean="0">
                <a:solidFill>
                  <a:schemeClr val="bg1"/>
                </a:solidFill>
                <a:latin typeface="Calibri" pitchFamily="34" charset="0"/>
              </a:rPr>
              <a:t> Plus</a:t>
            </a:r>
            <a:r>
              <a:rPr lang="en-US" sz="2400" dirty="0" smtClean="0">
                <a:solidFill>
                  <a:schemeClr val="bg1"/>
                </a:solidFill>
                <a:latin typeface="Calibri" pitchFamily="34" charset="0"/>
              </a:rPr>
              <a:t> models are not listed on Adobe Digital Edition’s list of supported devices.  This means that you may not be able to read library books on these devices.</a:t>
            </a:r>
          </a:p>
        </p:txBody>
      </p:sp>
      <p:sp>
        <p:nvSpPr>
          <p:cNvPr id="2" name="TextBox 1"/>
          <p:cNvSpPr txBox="1"/>
          <p:nvPr/>
        </p:nvSpPr>
        <p:spPr>
          <a:xfrm>
            <a:off x="845127" y="7107382"/>
            <a:ext cx="6774874" cy="646331"/>
          </a:xfrm>
          <a:prstGeom prst="rect">
            <a:avLst/>
          </a:prstGeom>
          <a:solidFill>
            <a:schemeClr val="bg1"/>
          </a:solidFill>
        </p:spPr>
        <p:txBody>
          <a:bodyPr wrap="square" rtlCol="0">
            <a:spAutoFit/>
          </a:bodyPr>
          <a:lstStyle/>
          <a:p>
            <a:r>
              <a:rPr lang="en-US" dirty="0" smtClean="0"/>
              <a:t>List of supported devices:</a:t>
            </a:r>
          </a:p>
          <a:p>
            <a:r>
              <a:rPr lang="en-US" dirty="0" smtClean="0"/>
              <a:t>http</a:t>
            </a:r>
            <a:r>
              <a:rPr lang="en-US" dirty="0"/>
              <a:t>://</a:t>
            </a:r>
            <a:r>
              <a:rPr lang="en-US" dirty="0" smtClean="0"/>
              <a:t>blogs.adobe.com/digitalpublishing/supported-devices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0200" y="3352800"/>
            <a:ext cx="7162800" cy="369332"/>
          </a:xfrm>
          <a:prstGeom prst="rect">
            <a:avLst/>
          </a:prstGeom>
          <a:noFill/>
        </p:spPr>
        <p:txBody>
          <a:bodyPr wrap="square" rtlCol="0">
            <a:spAutoFit/>
          </a:bodyPr>
          <a:lstStyle/>
          <a:p>
            <a:endParaRPr lang="en-US" dirty="0"/>
          </a:p>
        </p:txBody>
      </p:sp>
      <p:sp>
        <p:nvSpPr>
          <p:cNvPr id="18" name="Slide Number Placeholder 17"/>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20</a:t>
            </a:fld>
            <a:endParaRPr lang="en-US" dirty="0">
              <a:solidFill>
                <a:schemeClr val="bg1">
                  <a:lumMod val="65000"/>
                  <a:lumOff val="35000"/>
                </a:schemeClr>
              </a:solidFill>
            </a:endParaRPr>
          </a:p>
        </p:txBody>
      </p:sp>
      <p:sp>
        <p:nvSpPr>
          <p:cNvPr id="16" name="TextBox 15"/>
          <p:cNvSpPr txBox="1"/>
          <p:nvPr/>
        </p:nvSpPr>
        <p:spPr>
          <a:xfrm>
            <a:off x="290944" y="827031"/>
            <a:ext cx="8853055" cy="830997"/>
          </a:xfrm>
          <a:prstGeom prst="rect">
            <a:avLst/>
          </a:prstGeom>
          <a:noFill/>
        </p:spPr>
        <p:txBody>
          <a:bodyPr wrap="square" rtlCol="0">
            <a:spAutoFit/>
          </a:bodyPr>
          <a:lstStyle/>
          <a:p>
            <a:r>
              <a:rPr lang="en-US" sz="2400" dirty="0" smtClean="0">
                <a:latin typeface="Calibri" pitchFamily="34" charset="0"/>
              </a:rPr>
              <a:t>This is the Library view. You can see various Bookshelves on the left and on the right you can see your book on the All Items bookshelf.</a:t>
            </a:r>
            <a:endParaRPr lang="en-US"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751" y="1667076"/>
            <a:ext cx="6931431" cy="5134866"/>
          </a:xfrm>
          <a:prstGeom prst="rect">
            <a:avLst/>
          </a:prstGeom>
        </p:spPr>
      </p:pic>
      <p:sp>
        <p:nvSpPr>
          <p:cNvPr id="11" name="TextBox 10"/>
          <p:cNvSpPr txBox="1"/>
          <p:nvPr/>
        </p:nvSpPr>
        <p:spPr>
          <a:xfrm>
            <a:off x="297873" y="129701"/>
            <a:ext cx="8465127" cy="523220"/>
          </a:xfrm>
          <a:prstGeom prst="rect">
            <a:avLst/>
          </a:prstGeom>
          <a:solidFill>
            <a:schemeClr val="accent3">
              <a:lumMod val="40000"/>
              <a:lumOff val="6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800" dirty="0">
                <a:solidFill>
                  <a:schemeClr val="tx1"/>
                </a:solidFill>
                <a:latin typeface="Calibri" pitchFamily="34" charset="0"/>
              </a:rPr>
              <a:t>Transferring your eBook to your Nook device</a:t>
            </a:r>
          </a:p>
        </p:txBody>
      </p:sp>
    </p:spTree>
    <p:extLst>
      <p:ext uri="{BB962C8B-B14F-4D97-AF65-F5344CB8AC3E}">
        <p14:creationId xmlns:p14="http://schemas.microsoft.com/office/powerpoint/2010/main" val="1693095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0200" y="3352800"/>
            <a:ext cx="7162800" cy="369332"/>
          </a:xfrm>
          <a:prstGeom prst="rect">
            <a:avLst/>
          </a:prstGeom>
          <a:noFill/>
        </p:spPr>
        <p:txBody>
          <a:bodyPr wrap="square" rtlCol="0">
            <a:spAutoFit/>
          </a:bodyPr>
          <a:lstStyle/>
          <a:p>
            <a:endParaRPr lang="en-US" dirty="0"/>
          </a:p>
        </p:txBody>
      </p:sp>
      <p:sp>
        <p:nvSpPr>
          <p:cNvPr id="18" name="Slide Number Placeholder 17"/>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21</a:t>
            </a:fld>
            <a:endParaRPr lang="en-US" dirty="0">
              <a:solidFill>
                <a:schemeClr val="bg1">
                  <a:lumMod val="65000"/>
                  <a:lumOff val="35000"/>
                </a:schemeClr>
              </a:solidFill>
            </a:endParaRPr>
          </a:p>
        </p:txBody>
      </p:sp>
      <p:sp>
        <p:nvSpPr>
          <p:cNvPr id="16" name="TextBox 15"/>
          <p:cNvSpPr txBox="1"/>
          <p:nvPr/>
        </p:nvSpPr>
        <p:spPr>
          <a:xfrm>
            <a:off x="193963" y="791466"/>
            <a:ext cx="8811491" cy="2954655"/>
          </a:xfrm>
          <a:prstGeom prst="rect">
            <a:avLst/>
          </a:prstGeom>
          <a:noFill/>
        </p:spPr>
        <p:txBody>
          <a:bodyPr wrap="square" rtlCol="0">
            <a:spAutoFit/>
          </a:bodyPr>
          <a:lstStyle/>
          <a:p>
            <a:r>
              <a:rPr lang="en-US" sz="2400" dirty="0">
                <a:latin typeface="Calibri" pitchFamily="34" charset="0"/>
              </a:rPr>
              <a:t>Turn on your Reader </a:t>
            </a:r>
            <a:r>
              <a:rPr lang="en-US" sz="2400" dirty="0" smtClean="0">
                <a:latin typeface="Calibri" pitchFamily="34" charset="0"/>
              </a:rPr>
              <a:t>and, </a:t>
            </a:r>
            <a:r>
              <a:rPr lang="en-US" sz="2400" dirty="0">
                <a:latin typeface="Calibri" pitchFamily="34" charset="0"/>
              </a:rPr>
              <a:t>using the USB cord, plug it into the USB port  on your </a:t>
            </a:r>
            <a:r>
              <a:rPr lang="en-US" sz="2400" dirty="0" smtClean="0">
                <a:latin typeface="Calibri" pitchFamily="34" charset="0"/>
              </a:rPr>
              <a:t>computer, and wait a few moments.</a:t>
            </a:r>
          </a:p>
          <a:p>
            <a:endParaRPr lang="en-US" sz="2400" dirty="0" smtClean="0">
              <a:latin typeface="Calibri" pitchFamily="34" charset="0"/>
            </a:endParaRPr>
          </a:p>
          <a:p>
            <a:r>
              <a:rPr lang="en-US" sz="2400" i="1" dirty="0" smtClean="0">
                <a:latin typeface="Calibri" pitchFamily="34" charset="0"/>
              </a:rPr>
              <a:t>If </a:t>
            </a:r>
            <a:r>
              <a:rPr lang="en-US" sz="2400" i="1" dirty="0">
                <a:latin typeface="Calibri" pitchFamily="34" charset="0"/>
              </a:rPr>
              <a:t>you see your device listed on the left side of </a:t>
            </a:r>
            <a:r>
              <a:rPr lang="en-US" sz="2400" i="1" dirty="0" smtClean="0">
                <a:latin typeface="Calibri" pitchFamily="34" charset="0"/>
              </a:rPr>
              <a:t>the screen, </a:t>
            </a:r>
            <a:r>
              <a:rPr lang="en-US" sz="2400" i="1" dirty="0">
                <a:latin typeface="Calibri" pitchFamily="34" charset="0"/>
              </a:rPr>
              <a:t>continue </a:t>
            </a:r>
            <a:r>
              <a:rPr lang="en-US" sz="2400" i="1" dirty="0" smtClean="0">
                <a:latin typeface="Calibri" pitchFamily="34" charset="0"/>
              </a:rPr>
              <a:t>to the next slide.  If you do not see your device, </a:t>
            </a:r>
            <a:r>
              <a:rPr lang="en-US" sz="2400" i="1" dirty="0">
                <a:latin typeface="Calibri" pitchFamily="34" charset="0"/>
              </a:rPr>
              <a:t>skip to the “</a:t>
            </a:r>
            <a:r>
              <a:rPr lang="en-US" sz="2400" b="1" i="1" dirty="0">
                <a:latin typeface="Calibri" pitchFamily="34" charset="0"/>
              </a:rPr>
              <a:t>Transferring your eBook to your Nook </a:t>
            </a:r>
            <a:r>
              <a:rPr lang="en-US" sz="2400" b="1" i="1" dirty="0" smtClean="0">
                <a:latin typeface="Calibri" pitchFamily="34" charset="0"/>
              </a:rPr>
              <a:t>device using Windows Explorer</a:t>
            </a:r>
            <a:r>
              <a:rPr lang="en-US" sz="2400" i="1" dirty="0" smtClean="0">
                <a:latin typeface="Calibri" pitchFamily="34" charset="0"/>
              </a:rPr>
              <a:t>” section of this tutorial.</a:t>
            </a:r>
            <a:endParaRPr lang="en-US" sz="2400" i="1" dirty="0">
              <a:latin typeface="Calibri" pitchFamily="34" charset="0"/>
            </a:endParaRPr>
          </a:p>
          <a:p>
            <a:endParaRPr lang="en-US" b="1" dirty="0"/>
          </a:p>
        </p:txBody>
      </p:sp>
      <p:sp>
        <p:nvSpPr>
          <p:cNvPr id="11" name="TextBox 10"/>
          <p:cNvSpPr txBox="1"/>
          <p:nvPr/>
        </p:nvSpPr>
        <p:spPr>
          <a:xfrm>
            <a:off x="297873" y="129701"/>
            <a:ext cx="8465127" cy="523220"/>
          </a:xfrm>
          <a:prstGeom prst="rect">
            <a:avLst/>
          </a:prstGeom>
          <a:solidFill>
            <a:schemeClr val="accent3">
              <a:lumMod val="40000"/>
              <a:lumOff val="6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800" dirty="0">
                <a:solidFill>
                  <a:schemeClr val="tx1"/>
                </a:solidFill>
                <a:latin typeface="Calibri" pitchFamily="34" charset="0"/>
              </a:rPr>
              <a:t>Transferring your eBook to your Nook device</a:t>
            </a:r>
          </a:p>
        </p:txBody>
      </p:sp>
      <p:grpSp>
        <p:nvGrpSpPr>
          <p:cNvPr id="4" name="Group 3"/>
          <p:cNvGrpSpPr/>
          <p:nvPr/>
        </p:nvGrpSpPr>
        <p:grpSpPr>
          <a:xfrm>
            <a:off x="1683046" y="3101005"/>
            <a:ext cx="5777908" cy="3493757"/>
            <a:chOff x="2063765" y="3101005"/>
            <a:chExt cx="5777908" cy="3493757"/>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 b="26316"/>
            <a:stretch/>
          </p:blipFill>
          <p:spPr>
            <a:xfrm>
              <a:off x="2647137" y="3101005"/>
              <a:ext cx="5194536" cy="3493757"/>
            </a:xfrm>
            <a:prstGeom prst="rect">
              <a:avLst/>
            </a:prstGeom>
          </p:spPr>
        </p:pic>
        <p:sp>
          <p:nvSpPr>
            <p:cNvPr id="9" name="Right Arrow 8"/>
            <p:cNvSpPr/>
            <p:nvPr/>
          </p:nvSpPr>
          <p:spPr>
            <a:xfrm>
              <a:off x="2063765" y="5029203"/>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2801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0200" y="3352800"/>
            <a:ext cx="7162800" cy="369332"/>
          </a:xfrm>
          <a:prstGeom prst="rect">
            <a:avLst/>
          </a:prstGeom>
          <a:noFill/>
        </p:spPr>
        <p:txBody>
          <a:bodyPr wrap="square" rtlCol="0">
            <a:spAutoFit/>
          </a:bodyPr>
          <a:lstStyle/>
          <a:p>
            <a:endParaRPr lang="en-US" dirty="0"/>
          </a:p>
        </p:txBody>
      </p:sp>
      <p:sp>
        <p:nvSpPr>
          <p:cNvPr id="18" name="Slide Number Placeholder 17"/>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22</a:t>
            </a:fld>
            <a:endParaRPr lang="en-US" dirty="0">
              <a:solidFill>
                <a:schemeClr val="bg1">
                  <a:lumMod val="65000"/>
                  <a:lumOff val="35000"/>
                </a:schemeClr>
              </a:solidFill>
            </a:endParaRPr>
          </a:p>
        </p:txBody>
      </p:sp>
      <p:sp>
        <p:nvSpPr>
          <p:cNvPr id="16" name="TextBox 15"/>
          <p:cNvSpPr txBox="1"/>
          <p:nvPr/>
        </p:nvSpPr>
        <p:spPr>
          <a:xfrm>
            <a:off x="311728" y="1251825"/>
            <a:ext cx="8465127" cy="1200329"/>
          </a:xfrm>
          <a:prstGeom prst="rect">
            <a:avLst/>
          </a:prstGeom>
          <a:noFill/>
        </p:spPr>
        <p:txBody>
          <a:bodyPr wrap="square" rtlCol="0">
            <a:spAutoFit/>
          </a:bodyPr>
          <a:lstStyle/>
          <a:p>
            <a:r>
              <a:rPr lang="en-US" sz="2400" dirty="0">
                <a:latin typeface="Calibri" pitchFamily="34" charset="0"/>
              </a:rPr>
              <a:t>Click and drag the book jacket over towards the </a:t>
            </a:r>
            <a:r>
              <a:rPr lang="en-US" sz="2400" dirty="0" smtClean="0">
                <a:latin typeface="Calibri" pitchFamily="34" charset="0"/>
              </a:rPr>
              <a:t>“</a:t>
            </a:r>
            <a:r>
              <a:rPr lang="en-US" sz="2400" b="1" dirty="0" smtClean="0">
                <a:latin typeface="Calibri" pitchFamily="34" charset="0"/>
              </a:rPr>
              <a:t>Nook</a:t>
            </a:r>
            <a:r>
              <a:rPr lang="en-US" sz="2400" dirty="0" smtClean="0">
                <a:latin typeface="Calibri" pitchFamily="34" charset="0"/>
              </a:rPr>
              <a:t>” entry on the left side of the screen.</a:t>
            </a:r>
            <a:r>
              <a:rPr lang="en-US" sz="2400" b="1" dirty="0" smtClean="0"/>
              <a:t>  </a:t>
            </a:r>
            <a:r>
              <a:rPr lang="en-US" sz="2400" dirty="0" smtClean="0">
                <a:latin typeface="Calibri" pitchFamily="34" charset="0"/>
              </a:rPr>
              <a:t>When you are pointing correctly to the Nook entry you will see a green +. You can then let go.</a:t>
            </a:r>
            <a:endParaRPr lang="en-US" b="1" dirty="0"/>
          </a:p>
        </p:txBody>
      </p:sp>
      <p:sp>
        <p:nvSpPr>
          <p:cNvPr id="11" name="TextBox 10"/>
          <p:cNvSpPr txBox="1"/>
          <p:nvPr/>
        </p:nvSpPr>
        <p:spPr>
          <a:xfrm>
            <a:off x="297873" y="129701"/>
            <a:ext cx="8465127" cy="954107"/>
          </a:xfrm>
          <a:prstGeom prst="rect">
            <a:avLst/>
          </a:prstGeom>
          <a:solidFill>
            <a:schemeClr val="accent5">
              <a:lumMod val="40000"/>
              <a:lumOff val="6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800" dirty="0">
                <a:solidFill>
                  <a:schemeClr val="tx1"/>
                </a:solidFill>
                <a:latin typeface="Calibri" pitchFamily="34" charset="0"/>
              </a:rPr>
              <a:t>Transferring your eBook to your Nook device</a:t>
            </a:r>
            <a:br>
              <a:rPr lang="en-US" sz="2800" dirty="0">
                <a:solidFill>
                  <a:schemeClr val="tx1"/>
                </a:solidFill>
                <a:latin typeface="Calibri" pitchFamily="34" charset="0"/>
              </a:rPr>
            </a:br>
            <a:r>
              <a:rPr lang="en-US" sz="2800" i="1" dirty="0">
                <a:solidFill>
                  <a:schemeClr val="tx1"/>
                </a:solidFill>
                <a:latin typeface="Calibri" pitchFamily="34" charset="0"/>
              </a:rPr>
              <a:t>using Adobe Digital Editions</a:t>
            </a:r>
          </a:p>
        </p:txBody>
      </p:sp>
      <p:grpSp>
        <p:nvGrpSpPr>
          <p:cNvPr id="4" name="Group 3"/>
          <p:cNvGrpSpPr/>
          <p:nvPr/>
        </p:nvGrpSpPr>
        <p:grpSpPr>
          <a:xfrm>
            <a:off x="1965011" y="2632140"/>
            <a:ext cx="5803115" cy="3851787"/>
            <a:chOff x="1965011" y="2632140"/>
            <a:chExt cx="5803115" cy="3851787"/>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8892"/>
            <a:stretch/>
          </p:blipFill>
          <p:spPr>
            <a:xfrm>
              <a:off x="1965011" y="2632140"/>
              <a:ext cx="5803115" cy="3851787"/>
            </a:xfrm>
            <a:prstGeom prst="rect">
              <a:avLst/>
            </a:prstGeom>
          </p:spPr>
        </p:pic>
        <p:sp>
          <p:nvSpPr>
            <p:cNvPr id="10" name="Donut 9"/>
            <p:cNvSpPr/>
            <p:nvPr/>
          </p:nvSpPr>
          <p:spPr>
            <a:xfrm>
              <a:off x="3532909" y="4558146"/>
              <a:ext cx="762001" cy="706581"/>
            </a:xfrm>
            <a:prstGeom prst="donut">
              <a:avLst>
                <a:gd name="adj" fmla="val 11894"/>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96592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0200" y="3352800"/>
            <a:ext cx="7162800" cy="369332"/>
          </a:xfrm>
          <a:prstGeom prst="rect">
            <a:avLst/>
          </a:prstGeom>
          <a:noFill/>
        </p:spPr>
        <p:txBody>
          <a:bodyPr wrap="square" rtlCol="0">
            <a:spAutoFit/>
          </a:bodyPr>
          <a:lstStyle/>
          <a:p>
            <a:endParaRPr lang="en-US" dirty="0"/>
          </a:p>
        </p:txBody>
      </p:sp>
      <p:sp>
        <p:nvSpPr>
          <p:cNvPr id="18" name="Slide Number Placeholder 17"/>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23</a:t>
            </a:fld>
            <a:endParaRPr lang="en-US" dirty="0">
              <a:solidFill>
                <a:schemeClr val="bg1">
                  <a:lumMod val="65000"/>
                  <a:lumOff val="35000"/>
                </a:schemeClr>
              </a:solidFill>
            </a:endParaRPr>
          </a:p>
        </p:txBody>
      </p:sp>
      <p:sp>
        <p:nvSpPr>
          <p:cNvPr id="16" name="TextBox 15"/>
          <p:cNvSpPr txBox="1"/>
          <p:nvPr/>
        </p:nvSpPr>
        <p:spPr>
          <a:xfrm>
            <a:off x="332509" y="1187466"/>
            <a:ext cx="6345382" cy="461665"/>
          </a:xfrm>
          <a:prstGeom prst="rect">
            <a:avLst/>
          </a:prstGeom>
          <a:noFill/>
        </p:spPr>
        <p:txBody>
          <a:bodyPr wrap="square" rtlCol="0">
            <a:spAutoFit/>
          </a:bodyPr>
          <a:lstStyle/>
          <a:p>
            <a:r>
              <a:rPr lang="en-US" sz="2400" dirty="0" smtClean="0">
                <a:latin typeface="Calibri" pitchFamily="34" charset="0"/>
              </a:rPr>
              <a:t>You may see a notification like this:</a:t>
            </a:r>
            <a:endParaRPr lang="en-US" b="1" dirty="0"/>
          </a:p>
        </p:txBody>
      </p:sp>
      <p:sp>
        <p:nvSpPr>
          <p:cNvPr id="11" name="TextBox 10"/>
          <p:cNvSpPr txBox="1"/>
          <p:nvPr/>
        </p:nvSpPr>
        <p:spPr>
          <a:xfrm>
            <a:off x="297873" y="129701"/>
            <a:ext cx="8465127" cy="954107"/>
          </a:xfrm>
          <a:prstGeom prst="rect">
            <a:avLst/>
          </a:prstGeom>
          <a:solidFill>
            <a:schemeClr val="accent5">
              <a:lumMod val="40000"/>
              <a:lumOff val="6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800" dirty="0">
                <a:solidFill>
                  <a:schemeClr val="tx1"/>
                </a:solidFill>
                <a:latin typeface="Calibri" pitchFamily="34" charset="0"/>
              </a:rPr>
              <a:t>Transferring your eBook to your Nook device</a:t>
            </a:r>
            <a:br>
              <a:rPr lang="en-US" sz="2800" dirty="0">
                <a:solidFill>
                  <a:schemeClr val="tx1"/>
                </a:solidFill>
                <a:latin typeface="Calibri" pitchFamily="34" charset="0"/>
              </a:rPr>
            </a:br>
            <a:r>
              <a:rPr lang="en-US" sz="2800" i="1" dirty="0">
                <a:solidFill>
                  <a:schemeClr val="tx1"/>
                </a:solidFill>
                <a:latin typeface="Calibri" pitchFamily="34" charset="0"/>
              </a:rPr>
              <a:t>using Adobe Digital Editions</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509" y="1889413"/>
            <a:ext cx="5629275"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133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24</a:t>
            </a:fld>
            <a:endParaRPr lang="en-US" dirty="0">
              <a:solidFill>
                <a:schemeClr val="bg1">
                  <a:lumMod val="65000"/>
                  <a:lumOff val="35000"/>
                </a:schemeClr>
              </a:solidFill>
            </a:endParaRPr>
          </a:p>
        </p:txBody>
      </p:sp>
      <p:sp>
        <p:nvSpPr>
          <p:cNvPr id="16" name="TextBox 15"/>
          <p:cNvSpPr txBox="1"/>
          <p:nvPr/>
        </p:nvSpPr>
        <p:spPr>
          <a:xfrm>
            <a:off x="415636" y="1159583"/>
            <a:ext cx="8250382" cy="1200329"/>
          </a:xfrm>
          <a:prstGeom prst="rect">
            <a:avLst/>
          </a:prstGeom>
          <a:noFill/>
        </p:spPr>
        <p:txBody>
          <a:bodyPr wrap="square" rtlCol="0">
            <a:spAutoFit/>
          </a:bodyPr>
          <a:lstStyle/>
          <a:p>
            <a:r>
              <a:rPr lang="en-US" sz="2400" dirty="0" smtClean="0">
                <a:latin typeface="Calibri" pitchFamily="34" charset="0"/>
              </a:rPr>
              <a:t>Click on the entry for your Nook device on the left side of the screen.  Notice how your book has been transferred to your Reader.</a:t>
            </a:r>
            <a:endParaRPr lang="en-US" b="1" dirty="0"/>
          </a:p>
        </p:txBody>
      </p:sp>
      <p:sp>
        <p:nvSpPr>
          <p:cNvPr id="11" name="TextBox 10"/>
          <p:cNvSpPr txBox="1"/>
          <p:nvPr/>
        </p:nvSpPr>
        <p:spPr>
          <a:xfrm>
            <a:off x="297873" y="129701"/>
            <a:ext cx="8465127" cy="954107"/>
          </a:xfrm>
          <a:prstGeom prst="rect">
            <a:avLst/>
          </a:prstGeom>
          <a:solidFill>
            <a:schemeClr val="accent5">
              <a:lumMod val="40000"/>
              <a:lumOff val="6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800" dirty="0">
                <a:solidFill>
                  <a:schemeClr val="tx1"/>
                </a:solidFill>
                <a:latin typeface="Calibri" pitchFamily="34" charset="0"/>
              </a:rPr>
              <a:t>Transferring your eBook to your Nook device</a:t>
            </a:r>
            <a:br>
              <a:rPr lang="en-US" sz="2800" dirty="0">
                <a:solidFill>
                  <a:schemeClr val="tx1"/>
                </a:solidFill>
                <a:latin typeface="Calibri" pitchFamily="34" charset="0"/>
              </a:rPr>
            </a:br>
            <a:r>
              <a:rPr lang="en-US" sz="2800" i="1" dirty="0">
                <a:solidFill>
                  <a:schemeClr val="tx1"/>
                </a:solidFill>
                <a:latin typeface="Calibri" pitchFamily="34" charset="0"/>
              </a:rPr>
              <a:t>using Adobe Digital Editions</a:t>
            </a:r>
          </a:p>
        </p:txBody>
      </p:sp>
      <p:grpSp>
        <p:nvGrpSpPr>
          <p:cNvPr id="5" name="Group 4"/>
          <p:cNvGrpSpPr/>
          <p:nvPr/>
        </p:nvGrpSpPr>
        <p:grpSpPr>
          <a:xfrm>
            <a:off x="1655338" y="2133599"/>
            <a:ext cx="6477279" cy="4128655"/>
            <a:chOff x="1655338" y="2133599"/>
            <a:chExt cx="6477279" cy="4128655"/>
          </a:xfrm>
        </p:grpSpPr>
        <p:grpSp>
          <p:nvGrpSpPr>
            <p:cNvPr id="4" name="Group 3"/>
            <p:cNvGrpSpPr/>
            <p:nvPr/>
          </p:nvGrpSpPr>
          <p:grpSpPr>
            <a:xfrm>
              <a:off x="2181545" y="2133599"/>
              <a:ext cx="5951072" cy="4128655"/>
              <a:chOff x="2181545" y="2133599"/>
              <a:chExt cx="5951072" cy="4128655"/>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4844"/>
              <a:stretch/>
            </p:blipFill>
            <p:spPr>
              <a:xfrm>
                <a:off x="2181545" y="2133599"/>
                <a:ext cx="5951072" cy="4128655"/>
              </a:xfrm>
              <a:prstGeom prst="rect">
                <a:avLst/>
              </a:prstGeom>
            </p:spPr>
          </p:pic>
          <p:sp>
            <p:nvSpPr>
              <p:cNvPr id="10" name="Right Arrow 9"/>
              <p:cNvSpPr/>
              <p:nvPr/>
            </p:nvSpPr>
            <p:spPr>
              <a:xfrm rot="10800000">
                <a:off x="6435156" y="2576949"/>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ight Arrow 11"/>
            <p:cNvSpPr/>
            <p:nvPr/>
          </p:nvSpPr>
          <p:spPr>
            <a:xfrm>
              <a:off x="1655338" y="4488877"/>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56677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25</a:t>
            </a:fld>
            <a:endParaRPr lang="en-US" dirty="0">
              <a:solidFill>
                <a:schemeClr val="bg1">
                  <a:lumMod val="65000"/>
                  <a:lumOff val="35000"/>
                </a:schemeClr>
              </a:solidFill>
            </a:endParaRPr>
          </a:p>
        </p:txBody>
      </p:sp>
      <p:sp>
        <p:nvSpPr>
          <p:cNvPr id="16" name="TextBox 15"/>
          <p:cNvSpPr txBox="1"/>
          <p:nvPr/>
        </p:nvSpPr>
        <p:spPr>
          <a:xfrm>
            <a:off x="277091" y="1159583"/>
            <a:ext cx="8388927" cy="1200329"/>
          </a:xfrm>
          <a:prstGeom prst="rect">
            <a:avLst/>
          </a:prstGeom>
          <a:noFill/>
        </p:spPr>
        <p:txBody>
          <a:bodyPr wrap="square" rtlCol="0">
            <a:spAutoFit/>
          </a:bodyPr>
          <a:lstStyle/>
          <a:p>
            <a:r>
              <a:rPr lang="en-US" sz="2400" i="1" dirty="0" smtClean="0">
                <a:latin typeface="Calibri" pitchFamily="34" charset="0"/>
              </a:rPr>
              <a:t>If you have already transferred your eBook to your device using the previous instructions, you can skip to the “</a:t>
            </a:r>
            <a:r>
              <a:rPr lang="en-US" sz="2400" b="1" i="1" dirty="0">
                <a:latin typeface="Calibri" pitchFamily="34" charset="0"/>
              </a:rPr>
              <a:t>Safely Eject Your </a:t>
            </a:r>
            <a:r>
              <a:rPr lang="en-US" sz="2400" b="1" i="1" dirty="0" smtClean="0">
                <a:latin typeface="Calibri" pitchFamily="34" charset="0"/>
              </a:rPr>
              <a:t>Reader</a:t>
            </a:r>
            <a:r>
              <a:rPr lang="en-US" sz="2400" i="1" dirty="0" smtClean="0">
                <a:latin typeface="Calibri" pitchFamily="34" charset="0"/>
              </a:rPr>
              <a:t>” section of this tutorial.</a:t>
            </a:r>
          </a:p>
        </p:txBody>
      </p:sp>
      <p:sp>
        <p:nvSpPr>
          <p:cNvPr id="11" name="TextBox 10"/>
          <p:cNvSpPr txBox="1"/>
          <p:nvPr/>
        </p:nvSpPr>
        <p:spPr>
          <a:xfrm>
            <a:off x="297873" y="129701"/>
            <a:ext cx="8465127" cy="954107"/>
          </a:xfrm>
          <a:prstGeom prst="rect">
            <a:avLst/>
          </a:prstGeom>
          <a:solidFill>
            <a:schemeClr val="accent1">
              <a:lumMod val="40000"/>
              <a:lumOff val="6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800" dirty="0">
                <a:solidFill>
                  <a:schemeClr val="tx1"/>
                </a:solidFill>
                <a:latin typeface="Calibri" pitchFamily="34" charset="0"/>
              </a:rPr>
              <a:t>Transferring your eBook to your Nook device</a:t>
            </a:r>
            <a:br>
              <a:rPr lang="en-US" sz="2800" dirty="0">
                <a:solidFill>
                  <a:schemeClr val="tx1"/>
                </a:solidFill>
                <a:latin typeface="Calibri" pitchFamily="34" charset="0"/>
              </a:rPr>
            </a:br>
            <a:r>
              <a:rPr lang="en-US" sz="2800" i="1" dirty="0">
                <a:solidFill>
                  <a:schemeClr val="tx1"/>
                </a:solidFill>
                <a:latin typeface="Calibri" pitchFamily="34" charset="0"/>
              </a:rPr>
              <a:t>using </a:t>
            </a:r>
            <a:r>
              <a:rPr lang="en-US" sz="2800" i="1" dirty="0" smtClean="0">
                <a:solidFill>
                  <a:schemeClr val="tx1"/>
                </a:solidFill>
                <a:latin typeface="Calibri" pitchFamily="34" charset="0"/>
              </a:rPr>
              <a:t>Windows Explorer</a:t>
            </a:r>
            <a:endParaRPr lang="en-US" sz="2800" i="1" dirty="0">
              <a:solidFill>
                <a:schemeClr val="tx1"/>
              </a:solidFill>
              <a:latin typeface="Calibri" pitchFamily="34" charset="0"/>
            </a:endParaRPr>
          </a:p>
        </p:txBody>
      </p:sp>
      <p:sp>
        <p:nvSpPr>
          <p:cNvPr id="10" name="TextBox 9"/>
          <p:cNvSpPr txBox="1"/>
          <p:nvPr/>
        </p:nvSpPr>
        <p:spPr>
          <a:xfrm>
            <a:off x="263238" y="2545039"/>
            <a:ext cx="3463636" cy="3785652"/>
          </a:xfrm>
          <a:prstGeom prst="rect">
            <a:avLst/>
          </a:prstGeom>
          <a:noFill/>
        </p:spPr>
        <p:txBody>
          <a:bodyPr wrap="square" rtlCol="0">
            <a:spAutoFit/>
          </a:bodyPr>
          <a:lstStyle/>
          <a:p>
            <a:r>
              <a:rPr lang="en-US" sz="2400" dirty="0">
                <a:latin typeface="Calibri" pitchFamily="34" charset="0"/>
              </a:rPr>
              <a:t>Adobe Digital Editions does not recognize certain Nook models.  To copy eBooks to these devices, you will have to use Windows Explorer</a:t>
            </a:r>
            <a:r>
              <a:rPr lang="en-US" sz="2400" dirty="0" smtClean="0">
                <a:latin typeface="Calibri" pitchFamily="34" charset="0"/>
              </a:rPr>
              <a:t>.</a:t>
            </a:r>
          </a:p>
          <a:p>
            <a:endParaRPr lang="en-US" sz="2400" dirty="0">
              <a:latin typeface="Calibri" pitchFamily="34" charset="0"/>
            </a:endParaRPr>
          </a:p>
          <a:p>
            <a:r>
              <a:rPr lang="en-US" sz="2400" dirty="0" smtClean="0">
                <a:latin typeface="Calibri" pitchFamily="34" charset="0"/>
              </a:rPr>
              <a:t>Right-click on the on the book jacket and select “</a:t>
            </a:r>
            <a:r>
              <a:rPr lang="en-US" sz="2400" b="1" dirty="0" smtClean="0">
                <a:latin typeface="Calibri" pitchFamily="34" charset="0"/>
              </a:rPr>
              <a:t>Show File in Explorer</a:t>
            </a:r>
            <a:r>
              <a:rPr lang="en-US" sz="2400" dirty="0" smtClean="0">
                <a:latin typeface="Calibri" pitchFamily="34" charset="0"/>
              </a:rPr>
              <a:t>”.</a:t>
            </a:r>
          </a:p>
        </p:txBody>
      </p:sp>
      <p:grpSp>
        <p:nvGrpSpPr>
          <p:cNvPr id="6" name="Group 5"/>
          <p:cNvGrpSpPr/>
          <p:nvPr/>
        </p:nvGrpSpPr>
        <p:grpSpPr>
          <a:xfrm>
            <a:off x="3782291" y="2399677"/>
            <a:ext cx="5043054" cy="3717545"/>
            <a:chOff x="3782291" y="2399677"/>
            <a:chExt cx="5043054" cy="3717545"/>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831"/>
            <a:stretch/>
          </p:blipFill>
          <p:spPr bwMode="auto">
            <a:xfrm>
              <a:off x="3782291" y="2399677"/>
              <a:ext cx="5043054" cy="3717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ight Arrow 14"/>
            <p:cNvSpPr/>
            <p:nvPr/>
          </p:nvSpPr>
          <p:spPr>
            <a:xfrm>
              <a:off x="6047229" y="4918368"/>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845373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26</a:t>
            </a:fld>
            <a:endParaRPr lang="en-US" dirty="0">
              <a:solidFill>
                <a:schemeClr val="bg1">
                  <a:lumMod val="65000"/>
                  <a:lumOff val="35000"/>
                </a:schemeClr>
              </a:solidFill>
            </a:endParaRPr>
          </a:p>
        </p:txBody>
      </p:sp>
      <p:sp>
        <p:nvSpPr>
          <p:cNvPr id="16" name="TextBox 15"/>
          <p:cNvSpPr txBox="1"/>
          <p:nvPr/>
        </p:nvSpPr>
        <p:spPr>
          <a:xfrm>
            <a:off x="374073" y="1159583"/>
            <a:ext cx="8291945" cy="1200329"/>
          </a:xfrm>
          <a:prstGeom prst="rect">
            <a:avLst/>
          </a:prstGeom>
          <a:noFill/>
        </p:spPr>
        <p:txBody>
          <a:bodyPr wrap="square" rtlCol="0">
            <a:spAutoFit/>
          </a:bodyPr>
          <a:lstStyle/>
          <a:p>
            <a:r>
              <a:rPr lang="en-US" sz="2400" dirty="0" smtClean="0">
                <a:latin typeface="Calibri" pitchFamily="34" charset="0"/>
              </a:rPr>
              <a:t>A Windows Explorer window will appear.  Your book should be selected (highlighted in blue).  Right-click on your book and select “</a:t>
            </a:r>
            <a:r>
              <a:rPr lang="en-US" sz="2400" b="1" dirty="0" smtClean="0">
                <a:latin typeface="Calibri" pitchFamily="34" charset="0"/>
              </a:rPr>
              <a:t>Copy</a:t>
            </a:r>
            <a:r>
              <a:rPr lang="en-US" sz="2400" dirty="0" smtClean="0">
                <a:latin typeface="Calibri" pitchFamily="34" charset="0"/>
              </a:rPr>
              <a:t>” from the context menu.</a:t>
            </a:r>
            <a:endParaRPr lang="en-US" b="1" dirty="0"/>
          </a:p>
        </p:txBody>
      </p:sp>
      <p:sp>
        <p:nvSpPr>
          <p:cNvPr id="11" name="TextBox 10"/>
          <p:cNvSpPr txBox="1"/>
          <p:nvPr/>
        </p:nvSpPr>
        <p:spPr>
          <a:xfrm>
            <a:off x="297873" y="129701"/>
            <a:ext cx="8465127" cy="954107"/>
          </a:xfrm>
          <a:prstGeom prst="rect">
            <a:avLst/>
          </a:prstGeom>
          <a:solidFill>
            <a:schemeClr val="accent1">
              <a:lumMod val="40000"/>
              <a:lumOff val="6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800" dirty="0">
                <a:solidFill>
                  <a:schemeClr val="tx1"/>
                </a:solidFill>
                <a:latin typeface="Calibri" pitchFamily="34" charset="0"/>
              </a:rPr>
              <a:t>Transferring your eBook to your Nook device</a:t>
            </a:r>
            <a:br>
              <a:rPr lang="en-US" sz="2800" dirty="0">
                <a:solidFill>
                  <a:schemeClr val="tx1"/>
                </a:solidFill>
                <a:latin typeface="Calibri" pitchFamily="34" charset="0"/>
              </a:rPr>
            </a:br>
            <a:r>
              <a:rPr lang="en-US" sz="2800" i="1" dirty="0">
                <a:solidFill>
                  <a:schemeClr val="tx1"/>
                </a:solidFill>
                <a:latin typeface="Calibri" pitchFamily="34" charset="0"/>
              </a:rPr>
              <a:t>using </a:t>
            </a:r>
            <a:r>
              <a:rPr lang="en-US" sz="2800" i="1" dirty="0" smtClean="0">
                <a:solidFill>
                  <a:schemeClr val="tx1"/>
                </a:solidFill>
                <a:latin typeface="Calibri" pitchFamily="34" charset="0"/>
              </a:rPr>
              <a:t>Windows Explorer</a:t>
            </a:r>
            <a:endParaRPr lang="en-US" sz="2800" i="1" dirty="0">
              <a:solidFill>
                <a:schemeClr val="tx1"/>
              </a:solidFill>
              <a:latin typeface="Calibri" pitchFamily="34" charset="0"/>
            </a:endParaRPr>
          </a:p>
        </p:txBody>
      </p:sp>
      <p:grpSp>
        <p:nvGrpSpPr>
          <p:cNvPr id="3" name="Group 2"/>
          <p:cNvGrpSpPr/>
          <p:nvPr/>
        </p:nvGrpSpPr>
        <p:grpSpPr>
          <a:xfrm>
            <a:off x="946151" y="2424546"/>
            <a:ext cx="6895522" cy="4350576"/>
            <a:chOff x="946151" y="2424546"/>
            <a:chExt cx="6895522" cy="4350576"/>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151" y="2424546"/>
              <a:ext cx="6895522" cy="4350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ight Arrow 11"/>
            <p:cNvSpPr/>
            <p:nvPr/>
          </p:nvSpPr>
          <p:spPr>
            <a:xfrm rot="7200000">
              <a:off x="3816646" y="3796150"/>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800000">
              <a:off x="5202100" y="5597241"/>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182189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27</a:t>
            </a:fld>
            <a:endParaRPr lang="en-US" dirty="0">
              <a:solidFill>
                <a:schemeClr val="bg1">
                  <a:lumMod val="65000"/>
                  <a:lumOff val="35000"/>
                </a:schemeClr>
              </a:solidFill>
            </a:endParaRPr>
          </a:p>
        </p:txBody>
      </p:sp>
      <p:sp>
        <p:nvSpPr>
          <p:cNvPr id="16" name="TextBox 15"/>
          <p:cNvSpPr txBox="1"/>
          <p:nvPr/>
        </p:nvSpPr>
        <p:spPr>
          <a:xfrm>
            <a:off x="374073" y="1159583"/>
            <a:ext cx="8291945" cy="830997"/>
          </a:xfrm>
          <a:prstGeom prst="rect">
            <a:avLst/>
          </a:prstGeom>
          <a:noFill/>
        </p:spPr>
        <p:txBody>
          <a:bodyPr wrap="square" rtlCol="0">
            <a:spAutoFit/>
          </a:bodyPr>
          <a:lstStyle/>
          <a:p>
            <a:r>
              <a:rPr lang="en-US" sz="2400" dirty="0" smtClean="0">
                <a:latin typeface="Calibri" pitchFamily="34" charset="0"/>
              </a:rPr>
              <a:t>Find the entry for your Nook device in the pane on the left side of the window.  Note: You may have to use the scrollbar to see it.</a:t>
            </a:r>
            <a:endParaRPr lang="en-US" b="1" dirty="0"/>
          </a:p>
        </p:txBody>
      </p:sp>
      <p:sp>
        <p:nvSpPr>
          <p:cNvPr id="11" name="TextBox 10"/>
          <p:cNvSpPr txBox="1"/>
          <p:nvPr/>
        </p:nvSpPr>
        <p:spPr>
          <a:xfrm>
            <a:off x="297873" y="129701"/>
            <a:ext cx="8465127" cy="954107"/>
          </a:xfrm>
          <a:prstGeom prst="rect">
            <a:avLst/>
          </a:prstGeom>
          <a:solidFill>
            <a:schemeClr val="accent1">
              <a:lumMod val="40000"/>
              <a:lumOff val="6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800" dirty="0">
                <a:solidFill>
                  <a:schemeClr val="tx1"/>
                </a:solidFill>
                <a:latin typeface="Calibri" pitchFamily="34" charset="0"/>
              </a:rPr>
              <a:t>Transferring your eBook to your Nook device</a:t>
            </a:r>
            <a:br>
              <a:rPr lang="en-US" sz="2800" dirty="0">
                <a:solidFill>
                  <a:schemeClr val="tx1"/>
                </a:solidFill>
                <a:latin typeface="Calibri" pitchFamily="34" charset="0"/>
              </a:rPr>
            </a:br>
            <a:r>
              <a:rPr lang="en-US" sz="2800" i="1" dirty="0">
                <a:solidFill>
                  <a:schemeClr val="tx1"/>
                </a:solidFill>
                <a:latin typeface="Calibri" pitchFamily="34" charset="0"/>
              </a:rPr>
              <a:t>using </a:t>
            </a:r>
            <a:r>
              <a:rPr lang="en-US" sz="2800" i="1" dirty="0" smtClean="0">
                <a:solidFill>
                  <a:schemeClr val="tx1"/>
                </a:solidFill>
                <a:latin typeface="Calibri" pitchFamily="34" charset="0"/>
              </a:rPr>
              <a:t>Windows Explorer</a:t>
            </a:r>
            <a:endParaRPr lang="en-US" sz="2800" i="1" dirty="0">
              <a:solidFill>
                <a:schemeClr val="tx1"/>
              </a:solidFill>
              <a:latin typeface="Calibri" pitchFamily="34" charset="0"/>
            </a:endParaRPr>
          </a:p>
        </p:txBody>
      </p:sp>
      <p:grpSp>
        <p:nvGrpSpPr>
          <p:cNvPr id="3" name="Group 2"/>
          <p:cNvGrpSpPr/>
          <p:nvPr/>
        </p:nvGrpSpPr>
        <p:grpSpPr>
          <a:xfrm>
            <a:off x="297591" y="2174931"/>
            <a:ext cx="8001284" cy="4202058"/>
            <a:chOff x="297591" y="2174931"/>
            <a:chExt cx="8001284" cy="4202058"/>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979" y="2174931"/>
              <a:ext cx="7623896" cy="4202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p:cNvSpPr/>
            <p:nvPr/>
          </p:nvSpPr>
          <p:spPr>
            <a:xfrm>
              <a:off x="297591" y="4294914"/>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nut 9"/>
            <p:cNvSpPr/>
            <p:nvPr/>
          </p:nvSpPr>
          <p:spPr>
            <a:xfrm>
              <a:off x="2521527" y="2701637"/>
              <a:ext cx="762001" cy="2964872"/>
            </a:xfrm>
            <a:prstGeom prst="donut">
              <a:avLst>
                <a:gd name="adj" fmla="val 11894"/>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906848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28</a:t>
            </a:fld>
            <a:endParaRPr lang="en-US" dirty="0">
              <a:solidFill>
                <a:schemeClr val="bg1">
                  <a:lumMod val="65000"/>
                  <a:lumOff val="35000"/>
                </a:schemeClr>
              </a:solidFill>
            </a:endParaRPr>
          </a:p>
        </p:txBody>
      </p:sp>
      <p:sp>
        <p:nvSpPr>
          <p:cNvPr id="16" name="TextBox 15"/>
          <p:cNvSpPr txBox="1"/>
          <p:nvPr/>
        </p:nvSpPr>
        <p:spPr>
          <a:xfrm>
            <a:off x="374073" y="1159583"/>
            <a:ext cx="8291945" cy="1200329"/>
          </a:xfrm>
          <a:prstGeom prst="rect">
            <a:avLst/>
          </a:prstGeom>
          <a:noFill/>
        </p:spPr>
        <p:txBody>
          <a:bodyPr wrap="square" rtlCol="0">
            <a:spAutoFit/>
          </a:bodyPr>
          <a:lstStyle/>
          <a:p>
            <a:r>
              <a:rPr lang="en-US" sz="2400" dirty="0" smtClean="0">
                <a:latin typeface="Calibri" pitchFamily="34" charset="0"/>
              </a:rPr>
              <a:t>Click on the entry for your Nook device.  The contents of your Nook device is displayed on the right.  Then, double-click on “</a:t>
            </a:r>
            <a:r>
              <a:rPr lang="en-US" sz="2400" b="1" dirty="0" smtClean="0">
                <a:latin typeface="Calibri" pitchFamily="34" charset="0"/>
              </a:rPr>
              <a:t>My Files</a:t>
            </a:r>
            <a:r>
              <a:rPr lang="en-US" sz="2400" dirty="0" smtClean="0">
                <a:latin typeface="Calibri" pitchFamily="34" charset="0"/>
              </a:rPr>
              <a:t>”.</a:t>
            </a:r>
            <a:endParaRPr lang="en-US" sz="2400" dirty="0"/>
          </a:p>
        </p:txBody>
      </p:sp>
      <p:sp>
        <p:nvSpPr>
          <p:cNvPr id="11" name="TextBox 10"/>
          <p:cNvSpPr txBox="1"/>
          <p:nvPr/>
        </p:nvSpPr>
        <p:spPr>
          <a:xfrm>
            <a:off x="297873" y="129701"/>
            <a:ext cx="8465127" cy="954107"/>
          </a:xfrm>
          <a:prstGeom prst="rect">
            <a:avLst/>
          </a:prstGeom>
          <a:solidFill>
            <a:schemeClr val="accent1">
              <a:lumMod val="40000"/>
              <a:lumOff val="6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800" dirty="0">
                <a:solidFill>
                  <a:schemeClr val="tx1"/>
                </a:solidFill>
                <a:latin typeface="Calibri" pitchFamily="34" charset="0"/>
              </a:rPr>
              <a:t>Transferring your eBook to your Nook device</a:t>
            </a:r>
            <a:br>
              <a:rPr lang="en-US" sz="2800" dirty="0">
                <a:solidFill>
                  <a:schemeClr val="tx1"/>
                </a:solidFill>
                <a:latin typeface="Calibri" pitchFamily="34" charset="0"/>
              </a:rPr>
            </a:br>
            <a:r>
              <a:rPr lang="en-US" sz="2800" i="1" dirty="0">
                <a:solidFill>
                  <a:schemeClr val="tx1"/>
                </a:solidFill>
                <a:latin typeface="Calibri" pitchFamily="34" charset="0"/>
              </a:rPr>
              <a:t>using </a:t>
            </a:r>
            <a:r>
              <a:rPr lang="en-US" sz="2800" i="1" dirty="0" smtClean="0">
                <a:solidFill>
                  <a:schemeClr val="tx1"/>
                </a:solidFill>
                <a:latin typeface="Calibri" pitchFamily="34" charset="0"/>
              </a:rPr>
              <a:t>Windows Explorer</a:t>
            </a:r>
            <a:endParaRPr lang="en-US" sz="2800" i="1" dirty="0">
              <a:solidFill>
                <a:schemeClr val="tx1"/>
              </a:solidFill>
              <a:latin typeface="Calibri" pitchFamily="34" charset="0"/>
            </a:endParaRPr>
          </a:p>
        </p:txBody>
      </p:sp>
      <p:grpSp>
        <p:nvGrpSpPr>
          <p:cNvPr id="3" name="Group 2"/>
          <p:cNvGrpSpPr/>
          <p:nvPr/>
        </p:nvGrpSpPr>
        <p:grpSpPr>
          <a:xfrm>
            <a:off x="380719" y="2410691"/>
            <a:ext cx="8095634" cy="4225636"/>
            <a:chOff x="380719" y="2410691"/>
            <a:chExt cx="8095634" cy="4225636"/>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284" y="2410691"/>
              <a:ext cx="7658069" cy="4225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p:cNvSpPr/>
            <p:nvPr/>
          </p:nvSpPr>
          <p:spPr>
            <a:xfrm>
              <a:off x="380719" y="4544296"/>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555882" y="4267205"/>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133094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29</a:t>
            </a:fld>
            <a:endParaRPr lang="en-US" dirty="0">
              <a:solidFill>
                <a:schemeClr val="bg1">
                  <a:lumMod val="65000"/>
                  <a:lumOff val="35000"/>
                </a:schemeClr>
              </a:solidFill>
            </a:endParaRPr>
          </a:p>
        </p:txBody>
      </p:sp>
      <p:sp>
        <p:nvSpPr>
          <p:cNvPr id="16" name="TextBox 15"/>
          <p:cNvSpPr txBox="1"/>
          <p:nvPr/>
        </p:nvSpPr>
        <p:spPr>
          <a:xfrm>
            <a:off x="374073" y="1159583"/>
            <a:ext cx="8589818" cy="830997"/>
          </a:xfrm>
          <a:prstGeom prst="rect">
            <a:avLst/>
          </a:prstGeom>
          <a:noFill/>
        </p:spPr>
        <p:txBody>
          <a:bodyPr wrap="square" rtlCol="0">
            <a:spAutoFit/>
          </a:bodyPr>
          <a:lstStyle/>
          <a:p>
            <a:r>
              <a:rPr lang="en-US" sz="2400" dirty="0" smtClean="0">
                <a:latin typeface="Calibri" pitchFamily="34" charset="0"/>
              </a:rPr>
              <a:t>Right-click in a clear area underneath the existing files and select “</a:t>
            </a:r>
            <a:r>
              <a:rPr lang="en-US" sz="2400" b="1" dirty="0" smtClean="0">
                <a:latin typeface="Calibri" pitchFamily="34" charset="0"/>
              </a:rPr>
              <a:t>Paste</a:t>
            </a:r>
            <a:r>
              <a:rPr lang="en-US" sz="2400" dirty="0" smtClean="0">
                <a:latin typeface="Calibri" pitchFamily="34" charset="0"/>
              </a:rPr>
              <a:t>” from the context menu.</a:t>
            </a:r>
            <a:endParaRPr lang="en-US" b="1" dirty="0"/>
          </a:p>
        </p:txBody>
      </p:sp>
      <p:sp>
        <p:nvSpPr>
          <p:cNvPr id="11" name="TextBox 10"/>
          <p:cNvSpPr txBox="1"/>
          <p:nvPr/>
        </p:nvSpPr>
        <p:spPr>
          <a:xfrm>
            <a:off x="297873" y="129701"/>
            <a:ext cx="8465127" cy="954107"/>
          </a:xfrm>
          <a:prstGeom prst="rect">
            <a:avLst/>
          </a:prstGeom>
          <a:solidFill>
            <a:schemeClr val="accent1">
              <a:lumMod val="40000"/>
              <a:lumOff val="6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800" dirty="0">
                <a:solidFill>
                  <a:schemeClr val="tx1"/>
                </a:solidFill>
                <a:latin typeface="Calibri" pitchFamily="34" charset="0"/>
              </a:rPr>
              <a:t>Transferring your eBook to your Nook device</a:t>
            </a:r>
            <a:br>
              <a:rPr lang="en-US" sz="2800" dirty="0">
                <a:solidFill>
                  <a:schemeClr val="tx1"/>
                </a:solidFill>
                <a:latin typeface="Calibri" pitchFamily="34" charset="0"/>
              </a:rPr>
            </a:br>
            <a:r>
              <a:rPr lang="en-US" sz="2800" i="1" dirty="0">
                <a:solidFill>
                  <a:schemeClr val="tx1"/>
                </a:solidFill>
                <a:latin typeface="Calibri" pitchFamily="34" charset="0"/>
              </a:rPr>
              <a:t>using </a:t>
            </a:r>
            <a:r>
              <a:rPr lang="en-US" sz="2800" i="1" dirty="0" smtClean="0">
                <a:solidFill>
                  <a:schemeClr val="tx1"/>
                </a:solidFill>
                <a:latin typeface="Calibri" pitchFamily="34" charset="0"/>
              </a:rPr>
              <a:t>Windows Explorer</a:t>
            </a:r>
            <a:endParaRPr lang="en-US" sz="2800" i="1" dirty="0">
              <a:solidFill>
                <a:schemeClr val="tx1"/>
              </a:solidFill>
              <a:latin typeface="Calibri" pitchFamily="34" charset="0"/>
            </a:endParaRPr>
          </a:p>
        </p:txBody>
      </p:sp>
      <p:grpSp>
        <p:nvGrpSpPr>
          <p:cNvPr id="3" name="Group 2"/>
          <p:cNvGrpSpPr/>
          <p:nvPr/>
        </p:nvGrpSpPr>
        <p:grpSpPr>
          <a:xfrm>
            <a:off x="495621" y="1995055"/>
            <a:ext cx="8152758" cy="4638243"/>
            <a:chOff x="368590" y="1995055"/>
            <a:chExt cx="8152758" cy="4638243"/>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590" y="1995055"/>
              <a:ext cx="8152758" cy="4638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2985374" y="5250879"/>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3317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0326" y="918938"/>
            <a:ext cx="8298873" cy="5632311"/>
          </a:xfrm>
          <a:prstGeom prst="rect">
            <a:avLst/>
          </a:prstGeom>
          <a:noFill/>
        </p:spPr>
        <p:txBody>
          <a:bodyPr wrap="square" rtlCol="0">
            <a:spAutoFit/>
          </a:bodyPr>
          <a:lstStyle/>
          <a:p>
            <a:pPr marL="457200" indent="-457200">
              <a:buFont typeface="+mj-lt"/>
              <a:buAutoNum type="arabicPeriod"/>
            </a:pPr>
            <a:r>
              <a:rPr lang="en-US" sz="2400" dirty="0" smtClean="0">
                <a:latin typeface="Calibri" pitchFamily="34" charset="0"/>
              </a:rPr>
              <a:t>Download </a:t>
            </a:r>
            <a:r>
              <a:rPr lang="en-US" sz="2400" dirty="0">
                <a:latin typeface="Calibri" pitchFamily="34" charset="0"/>
              </a:rPr>
              <a:t>Adobe Digital Editions software onto your  computer and authorize the computer with an Adobe </a:t>
            </a:r>
            <a:r>
              <a:rPr lang="en-US" sz="2400" dirty="0" smtClean="0">
                <a:latin typeface="Calibri" pitchFamily="34" charset="0"/>
              </a:rPr>
              <a:t>ID.</a:t>
            </a:r>
            <a:br>
              <a:rPr lang="en-US" sz="2400" dirty="0" smtClean="0">
                <a:latin typeface="Calibri" pitchFamily="34" charset="0"/>
              </a:rPr>
            </a:br>
            <a:r>
              <a:rPr lang="en-US" sz="2400" dirty="0" smtClean="0">
                <a:latin typeface="Calibri" pitchFamily="34" charset="0"/>
              </a:rPr>
              <a:t>For instructions on how to do this, </a:t>
            </a:r>
            <a:r>
              <a:rPr lang="en-US" sz="2400" dirty="0">
                <a:latin typeface="Calibri" pitchFamily="34" charset="0"/>
              </a:rPr>
              <a:t>see </a:t>
            </a:r>
            <a:r>
              <a:rPr lang="en-US" sz="2400" dirty="0" smtClean="0">
                <a:latin typeface="Calibri" pitchFamily="34" charset="0"/>
              </a:rPr>
              <a:t>the tutorial </a:t>
            </a:r>
            <a:r>
              <a:rPr lang="en-US" sz="2400" dirty="0">
                <a:latin typeface="Calibri" pitchFamily="34" charset="0"/>
              </a:rPr>
              <a:t>named </a:t>
            </a:r>
            <a:r>
              <a:rPr lang="en-US" sz="2400" dirty="0" smtClean="0">
                <a:latin typeface="Calibri" pitchFamily="34" charset="0"/>
              </a:rPr>
              <a:t>“</a:t>
            </a:r>
            <a:r>
              <a:rPr lang="en-US" sz="2400" b="1" dirty="0" smtClean="0">
                <a:latin typeface="Calibri" pitchFamily="34" charset="0"/>
              </a:rPr>
              <a:t>How </a:t>
            </a:r>
            <a:r>
              <a:rPr lang="en-US" sz="2400" b="1" dirty="0">
                <a:latin typeface="Calibri" pitchFamily="34" charset="0"/>
              </a:rPr>
              <a:t>to Download Adobe Digital Editions and Get an Adobe </a:t>
            </a:r>
            <a:r>
              <a:rPr lang="en-US" sz="2400" b="1" dirty="0" smtClean="0">
                <a:latin typeface="Calibri" pitchFamily="34" charset="0"/>
              </a:rPr>
              <a:t>ID</a:t>
            </a:r>
            <a:r>
              <a:rPr lang="en-US" sz="2400" dirty="0" smtClean="0">
                <a:latin typeface="Calibri" pitchFamily="34" charset="0"/>
              </a:rPr>
              <a:t>”.</a:t>
            </a:r>
            <a:endParaRPr lang="en-US" sz="2400" dirty="0">
              <a:latin typeface="Calibri" pitchFamily="34" charset="0"/>
            </a:endParaRPr>
          </a:p>
          <a:p>
            <a:pPr marL="457200" indent="-457200">
              <a:buFont typeface="+mj-lt"/>
              <a:buAutoNum type="arabicPeriod"/>
            </a:pPr>
            <a:endParaRPr lang="en-US" sz="2400" dirty="0" smtClean="0">
              <a:latin typeface="Calibri" pitchFamily="34" charset="0"/>
            </a:endParaRPr>
          </a:p>
          <a:p>
            <a:pPr marL="457200" indent="-457200">
              <a:buFont typeface="+mj-lt"/>
              <a:buAutoNum type="arabicPeriod"/>
            </a:pPr>
            <a:r>
              <a:rPr lang="en-US" sz="2400" dirty="0" smtClean="0">
                <a:latin typeface="Calibri" pitchFamily="34" charset="0"/>
              </a:rPr>
              <a:t>Search for an eBook in the library’s digital collection at OverDrive</a:t>
            </a:r>
          </a:p>
          <a:p>
            <a:pPr marL="457200" indent="-457200">
              <a:buFont typeface="+mj-lt"/>
              <a:buAutoNum type="arabicPeriod"/>
            </a:pPr>
            <a:endParaRPr lang="en-US" sz="2400" dirty="0" smtClean="0">
              <a:latin typeface="Calibri" pitchFamily="34" charset="0"/>
            </a:endParaRPr>
          </a:p>
          <a:p>
            <a:pPr marL="457200" indent="-457200">
              <a:buFont typeface="+mj-lt"/>
              <a:buAutoNum type="arabicPeriod"/>
            </a:pPr>
            <a:r>
              <a:rPr lang="en-US" sz="2400" dirty="0" smtClean="0">
                <a:latin typeface="Calibri" pitchFamily="34" charset="0"/>
              </a:rPr>
              <a:t>Check out the eBook and download it to your computer</a:t>
            </a:r>
          </a:p>
          <a:p>
            <a:pPr marL="457200" indent="-457200">
              <a:buFont typeface="+mj-lt"/>
              <a:buAutoNum type="arabicPeriod"/>
            </a:pPr>
            <a:endParaRPr lang="en-US" sz="2400" dirty="0" smtClean="0">
              <a:latin typeface="Calibri" pitchFamily="34" charset="0"/>
            </a:endParaRPr>
          </a:p>
          <a:p>
            <a:pPr marL="457200" indent="-457200">
              <a:buFont typeface="+mj-lt"/>
              <a:buAutoNum type="arabicPeriod"/>
            </a:pPr>
            <a:r>
              <a:rPr lang="en-US" sz="2400" dirty="0">
                <a:latin typeface="Calibri" pitchFamily="34" charset="0"/>
              </a:rPr>
              <a:t>Use Adobe Digital Editions </a:t>
            </a:r>
            <a:r>
              <a:rPr lang="en-US" sz="2400" dirty="0" smtClean="0">
                <a:latin typeface="Calibri" pitchFamily="34" charset="0"/>
              </a:rPr>
              <a:t>to transfer the eBook from your computer to your </a:t>
            </a:r>
            <a:r>
              <a:rPr lang="en-US" sz="2400" dirty="0" err="1" smtClean="0">
                <a:latin typeface="Calibri" pitchFamily="34" charset="0"/>
              </a:rPr>
              <a:t>eReader</a:t>
            </a:r>
            <a:r>
              <a:rPr lang="en-US" sz="2400" dirty="0" smtClean="0">
                <a:latin typeface="Calibri" pitchFamily="34" charset="0"/>
              </a:rPr>
              <a:t> (Note: If you have a Nook </a:t>
            </a:r>
            <a:r>
              <a:rPr lang="en-US" sz="2400" dirty="0" err="1" smtClean="0">
                <a:latin typeface="Calibri" pitchFamily="34" charset="0"/>
              </a:rPr>
              <a:t>Glowlight</a:t>
            </a:r>
            <a:r>
              <a:rPr lang="en-US" sz="2400" dirty="0" smtClean="0">
                <a:latin typeface="Calibri" pitchFamily="34" charset="0"/>
              </a:rPr>
              <a:t> Plus, you will need to use Windows Explorer to copy it).</a:t>
            </a:r>
            <a:endParaRPr lang="en-US" sz="2400" dirty="0">
              <a:latin typeface="Calibri" pitchFamily="34" charset="0"/>
            </a:endParaRPr>
          </a:p>
        </p:txBody>
      </p:sp>
      <p:sp>
        <p:nvSpPr>
          <p:cNvPr id="6" name="Slide Number Placeholder 5"/>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3</a:t>
            </a:fld>
            <a:endParaRPr lang="en-US" dirty="0">
              <a:solidFill>
                <a:schemeClr val="bg1">
                  <a:lumMod val="65000"/>
                  <a:lumOff val="35000"/>
                </a:schemeClr>
              </a:solidFill>
            </a:endParaRPr>
          </a:p>
        </p:txBody>
      </p:sp>
      <p:sp>
        <p:nvSpPr>
          <p:cNvPr id="7" name="TextBox 6"/>
          <p:cNvSpPr txBox="1"/>
          <p:nvPr/>
        </p:nvSpPr>
        <p:spPr>
          <a:xfrm>
            <a:off x="315310" y="153549"/>
            <a:ext cx="8513380" cy="523220"/>
          </a:xfrm>
          <a:prstGeom prst="rect">
            <a:avLst/>
          </a:prstGeom>
          <a:solidFill>
            <a:schemeClr val="accent1"/>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dirty="0" smtClean="0">
                <a:solidFill>
                  <a:schemeClr val="tx1"/>
                </a:solidFill>
                <a:latin typeface="Calibri" pitchFamily="34" charset="0"/>
              </a:rPr>
              <a:t>Overview of Basic Steps</a:t>
            </a:r>
            <a:endParaRPr lang="en-US" sz="2800" dirty="0">
              <a:solidFill>
                <a:schemeClr val="tx1"/>
              </a:solidFill>
              <a:latin typeface="Calibri" pitchFamily="34" charset="0"/>
            </a:endParaRPr>
          </a:p>
        </p:txBody>
      </p:sp>
    </p:spTree>
    <p:extLst>
      <p:ext uri="{BB962C8B-B14F-4D97-AF65-F5344CB8AC3E}">
        <p14:creationId xmlns:p14="http://schemas.microsoft.com/office/powerpoint/2010/main" val="4151830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30</a:t>
            </a:fld>
            <a:endParaRPr lang="en-US" dirty="0">
              <a:solidFill>
                <a:schemeClr val="bg1">
                  <a:lumMod val="65000"/>
                  <a:lumOff val="35000"/>
                </a:schemeClr>
              </a:solidFill>
            </a:endParaRPr>
          </a:p>
        </p:txBody>
      </p:sp>
      <p:sp>
        <p:nvSpPr>
          <p:cNvPr id="16" name="TextBox 15"/>
          <p:cNvSpPr txBox="1"/>
          <p:nvPr/>
        </p:nvSpPr>
        <p:spPr>
          <a:xfrm>
            <a:off x="374073" y="1159583"/>
            <a:ext cx="8589818" cy="461665"/>
          </a:xfrm>
          <a:prstGeom prst="rect">
            <a:avLst/>
          </a:prstGeom>
          <a:noFill/>
        </p:spPr>
        <p:txBody>
          <a:bodyPr wrap="square" rtlCol="0">
            <a:spAutoFit/>
          </a:bodyPr>
          <a:lstStyle/>
          <a:p>
            <a:r>
              <a:rPr lang="en-US" sz="2400" dirty="0" smtClean="0">
                <a:latin typeface="Calibri" pitchFamily="34" charset="0"/>
              </a:rPr>
              <a:t>After a few seconds, the book will appear in the file listing.</a:t>
            </a:r>
            <a:endParaRPr lang="en-US" b="1" dirty="0"/>
          </a:p>
        </p:txBody>
      </p:sp>
      <p:sp>
        <p:nvSpPr>
          <p:cNvPr id="11" name="TextBox 10"/>
          <p:cNvSpPr txBox="1"/>
          <p:nvPr/>
        </p:nvSpPr>
        <p:spPr>
          <a:xfrm>
            <a:off x="297873" y="129701"/>
            <a:ext cx="8465127" cy="954107"/>
          </a:xfrm>
          <a:prstGeom prst="rect">
            <a:avLst/>
          </a:prstGeom>
          <a:solidFill>
            <a:schemeClr val="accent1">
              <a:lumMod val="40000"/>
              <a:lumOff val="6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800" dirty="0">
                <a:solidFill>
                  <a:schemeClr val="tx1"/>
                </a:solidFill>
                <a:latin typeface="Calibri" pitchFamily="34" charset="0"/>
              </a:rPr>
              <a:t>Transferring your eBook to your Nook device</a:t>
            </a:r>
            <a:br>
              <a:rPr lang="en-US" sz="2800" dirty="0">
                <a:solidFill>
                  <a:schemeClr val="tx1"/>
                </a:solidFill>
                <a:latin typeface="Calibri" pitchFamily="34" charset="0"/>
              </a:rPr>
            </a:br>
            <a:r>
              <a:rPr lang="en-US" sz="2800" i="1" dirty="0">
                <a:solidFill>
                  <a:schemeClr val="tx1"/>
                </a:solidFill>
                <a:latin typeface="Calibri" pitchFamily="34" charset="0"/>
              </a:rPr>
              <a:t>using </a:t>
            </a:r>
            <a:r>
              <a:rPr lang="en-US" sz="2800" i="1" dirty="0" smtClean="0">
                <a:solidFill>
                  <a:schemeClr val="tx1"/>
                </a:solidFill>
                <a:latin typeface="Calibri" pitchFamily="34" charset="0"/>
              </a:rPr>
              <a:t>Windows Explorer</a:t>
            </a:r>
            <a:endParaRPr lang="en-US" sz="2800" i="1" dirty="0">
              <a:solidFill>
                <a:schemeClr val="tx1"/>
              </a:solidFill>
              <a:latin typeface="Calibri" pitchFamily="34" charset="0"/>
            </a:endParaRPr>
          </a:p>
        </p:txBody>
      </p:sp>
      <p:grpSp>
        <p:nvGrpSpPr>
          <p:cNvPr id="4" name="Group 3"/>
          <p:cNvGrpSpPr/>
          <p:nvPr/>
        </p:nvGrpSpPr>
        <p:grpSpPr>
          <a:xfrm>
            <a:off x="319521" y="1852614"/>
            <a:ext cx="8477250" cy="4676775"/>
            <a:chOff x="319521" y="1852614"/>
            <a:chExt cx="8477250" cy="4676775"/>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21" y="1852614"/>
              <a:ext cx="8477250"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ight Arrow 11"/>
            <p:cNvSpPr/>
            <p:nvPr/>
          </p:nvSpPr>
          <p:spPr>
            <a:xfrm rot="16200000">
              <a:off x="3234757" y="4225642"/>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517429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31</a:t>
            </a:fld>
            <a:endParaRPr lang="en-US" dirty="0">
              <a:solidFill>
                <a:schemeClr val="bg1">
                  <a:lumMod val="65000"/>
                  <a:lumOff val="35000"/>
                </a:schemeClr>
              </a:solidFill>
            </a:endParaRPr>
          </a:p>
        </p:txBody>
      </p:sp>
      <p:sp>
        <p:nvSpPr>
          <p:cNvPr id="16" name="TextBox 15"/>
          <p:cNvSpPr txBox="1"/>
          <p:nvPr/>
        </p:nvSpPr>
        <p:spPr>
          <a:xfrm>
            <a:off x="243838" y="726003"/>
            <a:ext cx="8449272" cy="1569660"/>
          </a:xfrm>
          <a:prstGeom prst="rect">
            <a:avLst/>
          </a:prstGeom>
          <a:noFill/>
        </p:spPr>
        <p:txBody>
          <a:bodyPr wrap="square" rtlCol="0">
            <a:spAutoFit/>
          </a:bodyPr>
          <a:lstStyle/>
          <a:p>
            <a:r>
              <a:rPr lang="en-US" sz="2400" dirty="0" smtClean="0">
                <a:latin typeface="Calibri" pitchFamily="34" charset="0"/>
              </a:rPr>
              <a:t>Before your disconnect your Reader, you should Eject it from the computer.  Click on the Start Menu and select “</a:t>
            </a:r>
            <a:r>
              <a:rPr lang="en-US" sz="2400" b="1" dirty="0" smtClean="0">
                <a:latin typeface="Calibri" pitchFamily="34" charset="0"/>
              </a:rPr>
              <a:t>Computer</a:t>
            </a:r>
            <a:r>
              <a:rPr lang="en-US" sz="2400" dirty="0" smtClean="0">
                <a:latin typeface="Calibri" pitchFamily="34" charset="0"/>
              </a:rPr>
              <a:t>”. Then, right-click on the Nook drive and select “</a:t>
            </a:r>
            <a:r>
              <a:rPr lang="en-US" sz="2400" b="1" dirty="0" smtClean="0">
                <a:latin typeface="Calibri" pitchFamily="34" charset="0"/>
              </a:rPr>
              <a:t>Eject</a:t>
            </a:r>
            <a:r>
              <a:rPr lang="en-US" sz="2400" dirty="0" smtClean="0">
                <a:latin typeface="Calibri" pitchFamily="34" charset="0"/>
              </a:rPr>
              <a:t>”. You can now safely unplug your Reader from the computer.</a:t>
            </a:r>
            <a:endParaRPr lang="en-US" b="1" dirty="0"/>
          </a:p>
        </p:txBody>
      </p:sp>
      <p:sp>
        <p:nvSpPr>
          <p:cNvPr id="11" name="TextBox 10"/>
          <p:cNvSpPr txBox="1"/>
          <p:nvPr/>
        </p:nvSpPr>
        <p:spPr>
          <a:xfrm>
            <a:off x="297873" y="129701"/>
            <a:ext cx="8465127" cy="523220"/>
          </a:xfrm>
          <a:prstGeom prst="rect">
            <a:avLst/>
          </a:prstGeom>
          <a:solidFill>
            <a:srgbClr val="F0FEC4"/>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800" dirty="0" smtClean="0">
                <a:solidFill>
                  <a:schemeClr val="tx1"/>
                </a:solidFill>
                <a:latin typeface="Calibri" pitchFamily="34" charset="0"/>
              </a:rPr>
              <a:t>Safely Eject Your Reader</a:t>
            </a:r>
            <a:endParaRPr lang="en-US" sz="2800" dirty="0">
              <a:solidFill>
                <a:schemeClr val="tx1"/>
              </a:solidFill>
              <a:latin typeface="Calibri" pitchFamily="34" charset="0"/>
            </a:endParaRPr>
          </a:p>
        </p:txBody>
      </p:sp>
      <p:grpSp>
        <p:nvGrpSpPr>
          <p:cNvPr id="9" name="Group 8"/>
          <p:cNvGrpSpPr/>
          <p:nvPr/>
        </p:nvGrpSpPr>
        <p:grpSpPr>
          <a:xfrm>
            <a:off x="303501" y="2419756"/>
            <a:ext cx="8710517" cy="3967190"/>
            <a:chOff x="303501" y="2419756"/>
            <a:chExt cx="8710517" cy="3967190"/>
          </a:xfrm>
        </p:grpSpPr>
        <p:grpSp>
          <p:nvGrpSpPr>
            <p:cNvPr id="7" name="Group 6"/>
            <p:cNvGrpSpPr/>
            <p:nvPr/>
          </p:nvGrpSpPr>
          <p:grpSpPr>
            <a:xfrm>
              <a:off x="303501" y="2419756"/>
              <a:ext cx="8710517" cy="3967190"/>
              <a:chOff x="303501" y="2419756"/>
              <a:chExt cx="8710517" cy="396719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01" y="2419756"/>
                <a:ext cx="8710517" cy="39671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ight Arrow 12"/>
              <p:cNvSpPr/>
              <p:nvPr/>
            </p:nvSpPr>
            <p:spPr>
              <a:xfrm>
                <a:off x="6185774" y="5043060"/>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ight Arrow 14"/>
            <p:cNvSpPr/>
            <p:nvPr/>
          </p:nvSpPr>
          <p:spPr>
            <a:xfrm>
              <a:off x="4786465" y="3796151"/>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093473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32</a:t>
            </a:fld>
            <a:endParaRPr lang="en-US" dirty="0">
              <a:solidFill>
                <a:schemeClr val="bg1">
                  <a:lumMod val="65000"/>
                  <a:lumOff val="35000"/>
                </a:schemeClr>
              </a:solidFill>
            </a:endParaRPr>
          </a:p>
        </p:txBody>
      </p:sp>
      <p:sp>
        <p:nvSpPr>
          <p:cNvPr id="16" name="TextBox 15"/>
          <p:cNvSpPr txBox="1"/>
          <p:nvPr/>
        </p:nvSpPr>
        <p:spPr>
          <a:xfrm>
            <a:off x="318656" y="924053"/>
            <a:ext cx="8506689" cy="4893647"/>
          </a:xfrm>
          <a:prstGeom prst="rect">
            <a:avLst/>
          </a:prstGeom>
          <a:noFill/>
        </p:spPr>
        <p:txBody>
          <a:bodyPr wrap="square" rtlCol="0">
            <a:spAutoFit/>
          </a:bodyPr>
          <a:lstStyle/>
          <a:p>
            <a:r>
              <a:rPr lang="en-US" sz="2400" dirty="0" smtClean="0">
                <a:latin typeface="Calibri" pitchFamily="34" charset="0"/>
              </a:rPr>
              <a:t>Once you eject your Nook, you will see the title in “</a:t>
            </a:r>
            <a:r>
              <a:rPr lang="en-US" sz="2400" b="1" dirty="0" smtClean="0">
                <a:latin typeface="Calibri" pitchFamily="34" charset="0"/>
              </a:rPr>
              <a:t>Library</a:t>
            </a:r>
            <a:r>
              <a:rPr lang="en-US" sz="2400" dirty="0" smtClean="0">
                <a:latin typeface="Calibri" pitchFamily="34" charset="0"/>
              </a:rPr>
              <a:t>” on the Nook.</a:t>
            </a:r>
          </a:p>
          <a:p>
            <a:endParaRPr lang="en-US" sz="2400" dirty="0">
              <a:latin typeface="Calibri" pitchFamily="34" charset="0"/>
            </a:endParaRPr>
          </a:p>
          <a:p>
            <a:r>
              <a:rPr lang="en-US" sz="2400" dirty="0">
                <a:latin typeface="Calibri" pitchFamily="34" charset="0"/>
              </a:rPr>
              <a:t>Note that you will no longer be able to view the </a:t>
            </a:r>
            <a:r>
              <a:rPr lang="en-US" sz="2400" dirty="0" smtClean="0">
                <a:latin typeface="Calibri" pitchFamily="34" charset="0"/>
              </a:rPr>
              <a:t>eBook when </a:t>
            </a:r>
            <a:r>
              <a:rPr lang="en-US" sz="2400" dirty="0">
                <a:latin typeface="Calibri" pitchFamily="34" charset="0"/>
              </a:rPr>
              <a:t>its load period expires.  However, the </a:t>
            </a:r>
            <a:r>
              <a:rPr lang="en-US" sz="2400" dirty="0" smtClean="0">
                <a:latin typeface="Calibri" pitchFamily="34" charset="0"/>
              </a:rPr>
              <a:t>eBook will </a:t>
            </a:r>
            <a:r>
              <a:rPr lang="en-US" sz="2400" dirty="0">
                <a:latin typeface="Calibri" pitchFamily="34" charset="0"/>
              </a:rPr>
              <a:t>remain on your device</a:t>
            </a:r>
            <a:r>
              <a:rPr lang="en-US" sz="2400" dirty="0" smtClean="0">
                <a:latin typeface="Calibri" pitchFamily="34" charset="0"/>
              </a:rPr>
              <a:t>.</a:t>
            </a:r>
          </a:p>
          <a:p>
            <a:endParaRPr lang="en-US" sz="2400" dirty="0">
              <a:latin typeface="Calibri" pitchFamily="34" charset="0"/>
            </a:endParaRPr>
          </a:p>
          <a:p>
            <a:r>
              <a:rPr lang="en-US" sz="2400" dirty="0" smtClean="0">
                <a:latin typeface="Calibri" pitchFamily="34" charset="0"/>
              </a:rPr>
              <a:t>Should you want to return a book early or remove it from the Nook once it has been returned, all this must be done through Adobe Digital Editions on your computer.  The next few slides explain how to do this.</a:t>
            </a:r>
          </a:p>
          <a:p>
            <a:endParaRPr lang="en-US" sz="2400" b="1" dirty="0">
              <a:latin typeface="Calibri" pitchFamily="34" charset="0"/>
            </a:endParaRPr>
          </a:p>
          <a:p>
            <a:endParaRPr lang="en-US" sz="2400" dirty="0" smtClean="0">
              <a:latin typeface="Calibri" pitchFamily="34" charset="0"/>
            </a:endParaRPr>
          </a:p>
        </p:txBody>
      </p:sp>
      <p:sp>
        <p:nvSpPr>
          <p:cNvPr id="11" name="TextBox 10"/>
          <p:cNvSpPr txBox="1"/>
          <p:nvPr/>
        </p:nvSpPr>
        <p:spPr>
          <a:xfrm>
            <a:off x="297873" y="129701"/>
            <a:ext cx="8465127" cy="523220"/>
          </a:xfrm>
          <a:prstGeom prst="rect">
            <a:avLst/>
          </a:prstGeom>
          <a:solidFill>
            <a:schemeClr val="tx2">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800" dirty="0" smtClean="0">
                <a:solidFill>
                  <a:schemeClr val="tx1"/>
                </a:solidFill>
                <a:latin typeface="Calibri" pitchFamily="34" charset="0"/>
              </a:rPr>
              <a:t>Managing your Borrowed eBooks</a:t>
            </a:r>
            <a:endParaRPr lang="en-US" sz="2800" dirty="0">
              <a:solidFill>
                <a:schemeClr val="tx1"/>
              </a:solidFill>
              <a:latin typeface="Calibri" pitchFamily="34" charset="0"/>
            </a:endParaRPr>
          </a:p>
        </p:txBody>
      </p:sp>
    </p:spTree>
    <p:extLst>
      <p:ext uri="{BB962C8B-B14F-4D97-AF65-F5344CB8AC3E}">
        <p14:creationId xmlns:p14="http://schemas.microsoft.com/office/powerpoint/2010/main" val="14456085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33</a:t>
            </a:fld>
            <a:endParaRPr lang="en-US" dirty="0">
              <a:solidFill>
                <a:schemeClr val="bg1">
                  <a:lumMod val="65000"/>
                  <a:lumOff val="35000"/>
                </a:schemeClr>
              </a:solidFill>
            </a:endParaRPr>
          </a:p>
        </p:txBody>
      </p:sp>
      <p:sp>
        <p:nvSpPr>
          <p:cNvPr id="16" name="TextBox 15"/>
          <p:cNvSpPr txBox="1"/>
          <p:nvPr/>
        </p:nvSpPr>
        <p:spPr>
          <a:xfrm>
            <a:off x="360218" y="785124"/>
            <a:ext cx="8451274" cy="1200329"/>
          </a:xfrm>
          <a:prstGeom prst="rect">
            <a:avLst/>
          </a:prstGeom>
          <a:noFill/>
        </p:spPr>
        <p:txBody>
          <a:bodyPr wrap="square" rtlCol="0">
            <a:spAutoFit/>
          </a:bodyPr>
          <a:lstStyle/>
          <a:p>
            <a:r>
              <a:rPr lang="en-US" sz="2400" dirty="0" smtClean="0">
                <a:latin typeface="Calibri" pitchFamily="34" charset="0"/>
              </a:rPr>
              <a:t>To return your book early, open Adobe Digital Editions on your computer and click on the “</a:t>
            </a:r>
            <a:r>
              <a:rPr lang="en-US" sz="2400" b="1" dirty="0" smtClean="0">
                <a:latin typeface="Calibri" pitchFamily="34" charset="0"/>
              </a:rPr>
              <a:t>All Items</a:t>
            </a:r>
            <a:r>
              <a:rPr lang="en-US" sz="2400" dirty="0" smtClean="0">
                <a:latin typeface="Calibri" pitchFamily="34" charset="0"/>
              </a:rPr>
              <a:t>” bookshelf on the left.  Then right-click on the book jacket and select “</a:t>
            </a:r>
            <a:r>
              <a:rPr lang="en-US" sz="2400" b="1" dirty="0" smtClean="0">
                <a:latin typeface="Calibri" pitchFamily="34" charset="0"/>
              </a:rPr>
              <a:t>Return Borrowed Item</a:t>
            </a:r>
            <a:r>
              <a:rPr lang="en-US" sz="2400" dirty="0" smtClean="0">
                <a:latin typeface="Calibri" pitchFamily="34" charset="0"/>
              </a:rPr>
              <a:t>”.</a:t>
            </a:r>
            <a:endParaRPr lang="en-US" dirty="0"/>
          </a:p>
        </p:txBody>
      </p:sp>
      <p:sp>
        <p:nvSpPr>
          <p:cNvPr id="11" name="TextBox 10"/>
          <p:cNvSpPr txBox="1"/>
          <p:nvPr/>
        </p:nvSpPr>
        <p:spPr>
          <a:xfrm>
            <a:off x="297873" y="129701"/>
            <a:ext cx="8465127" cy="523220"/>
          </a:xfrm>
          <a:prstGeom prst="rect">
            <a:avLst/>
          </a:prstGeom>
          <a:solidFill>
            <a:schemeClr val="tx2">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800" dirty="0" smtClean="0">
                <a:solidFill>
                  <a:schemeClr val="tx1"/>
                </a:solidFill>
                <a:latin typeface="Calibri" pitchFamily="34" charset="0"/>
              </a:rPr>
              <a:t>Managing your Borrowed eBooks</a:t>
            </a:r>
            <a:endParaRPr lang="en-US" sz="2800" dirty="0">
              <a:solidFill>
                <a:schemeClr val="tx1"/>
              </a:solidFill>
              <a:latin typeface="Calibri" pitchFamily="34" charset="0"/>
            </a:endParaRPr>
          </a:p>
        </p:txBody>
      </p:sp>
      <p:grpSp>
        <p:nvGrpSpPr>
          <p:cNvPr id="5" name="Group 4"/>
          <p:cNvGrpSpPr/>
          <p:nvPr/>
        </p:nvGrpSpPr>
        <p:grpSpPr>
          <a:xfrm>
            <a:off x="581892" y="1989654"/>
            <a:ext cx="7980217" cy="4632818"/>
            <a:chOff x="353011" y="1989654"/>
            <a:chExt cx="7980217" cy="4632818"/>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4566"/>
            <a:stretch/>
          </p:blipFill>
          <p:spPr>
            <a:xfrm>
              <a:off x="914446" y="1989654"/>
              <a:ext cx="7307394" cy="4632818"/>
            </a:xfrm>
            <a:prstGeom prst="rect">
              <a:avLst/>
            </a:prstGeom>
            <a:ln>
              <a:solidFill>
                <a:schemeClr val="tx1"/>
              </a:solidFill>
            </a:ln>
          </p:spPr>
        </p:pic>
        <p:sp>
          <p:nvSpPr>
            <p:cNvPr id="10" name="Right Arrow 9"/>
            <p:cNvSpPr/>
            <p:nvPr/>
          </p:nvSpPr>
          <p:spPr>
            <a:xfrm>
              <a:off x="353011" y="4696696"/>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7682065" y="5624951"/>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92915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34</a:t>
            </a:fld>
            <a:endParaRPr lang="en-US" dirty="0">
              <a:solidFill>
                <a:schemeClr val="bg1">
                  <a:lumMod val="65000"/>
                  <a:lumOff val="35000"/>
                </a:schemeClr>
              </a:solidFill>
            </a:endParaRPr>
          </a:p>
        </p:txBody>
      </p:sp>
      <p:sp>
        <p:nvSpPr>
          <p:cNvPr id="16" name="TextBox 15"/>
          <p:cNvSpPr txBox="1"/>
          <p:nvPr/>
        </p:nvSpPr>
        <p:spPr>
          <a:xfrm>
            <a:off x="374073" y="910466"/>
            <a:ext cx="7959436" cy="830997"/>
          </a:xfrm>
          <a:prstGeom prst="rect">
            <a:avLst/>
          </a:prstGeom>
          <a:noFill/>
        </p:spPr>
        <p:txBody>
          <a:bodyPr wrap="square" rtlCol="0">
            <a:spAutoFit/>
          </a:bodyPr>
          <a:lstStyle/>
          <a:p>
            <a:r>
              <a:rPr lang="en-US" sz="2400" dirty="0" smtClean="0">
                <a:latin typeface="Calibri" pitchFamily="34" charset="0"/>
              </a:rPr>
              <a:t>A dialog will appear asking if you are sure you want to return it.  Click “</a:t>
            </a:r>
            <a:r>
              <a:rPr lang="en-US" sz="2400" b="1" dirty="0" smtClean="0">
                <a:latin typeface="Calibri" pitchFamily="34" charset="0"/>
              </a:rPr>
              <a:t>Return</a:t>
            </a:r>
            <a:r>
              <a:rPr lang="en-US" sz="2400" dirty="0" smtClean="0">
                <a:latin typeface="Calibri" pitchFamily="34" charset="0"/>
              </a:rPr>
              <a:t>”.</a:t>
            </a:r>
            <a:endParaRPr lang="en-US" b="1" dirty="0"/>
          </a:p>
        </p:txBody>
      </p:sp>
      <p:sp>
        <p:nvSpPr>
          <p:cNvPr id="11" name="TextBox 10"/>
          <p:cNvSpPr txBox="1"/>
          <p:nvPr/>
        </p:nvSpPr>
        <p:spPr>
          <a:xfrm>
            <a:off x="297873" y="129701"/>
            <a:ext cx="8465127" cy="523220"/>
          </a:xfrm>
          <a:prstGeom prst="rect">
            <a:avLst/>
          </a:prstGeom>
          <a:solidFill>
            <a:schemeClr val="tx2">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800" dirty="0" smtClean="0">
                <a:solidFill>
                  <a:schemeClr val="tx1"/>
                </a:solidFill>
                <a:latin typeface="Calibri" pitchFamily="34" charset="0"/>
              </a:rPr>
              <a:t>Managing your Borrowed eBooks</a:t>
            </a:r>
            <a:endParaRPr lang="en-US" sz="2800" dirty="0">
              <a:solidFill>
                <a:schemeClr val="tx1"/>
              </a:solidFill>
              <a:latin typeface="Calibri" pitchFamily="34" charset="0"/>
            </a:endParaRPr>
          </a:p>
        </p:txBody>
      </p:sp>
      <p:grpSp>
        <p:nvGrpSpPr>
          <p:cNvPr id="5" name="Group 4"/>
          <p:cNvGrpSpPr/>
          <p:nvPr/>
        </p:nvGrpSpPr>
        <p:grpSpPr>
          <a:xfrm>
            <a:off x="984577" y="2632364"/>
            <a:ext cx="7091718" cy="2970435"/>
            <a:chOff x="984577" y="2632364"/>
            <a:chExt cx="7091718" cy="2970435"/>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577" y="2632364"/>
              <a:ext cx="7091718" cy="2970435"/>
            </a:xfrm>
            <a:prstGeom prst="rect">
              <a:avLst/>
            </a:prstGeom>
          </p:spPr>
        </p:pic>
        <p:sp>
          <p:nvSpPr>
            <p:cNvPr id="9" name="Right Arrow 8"/>
            <p:cNvSpPr/>
            <p:nvPr/>
          </p:nvSpPr>
          <p:spPr>
            <a:xfrm>
              <a:off x="4558146" y="4876805"/>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960988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35</a:t>
            </a:fld>
            <a:endParaRPr lang="en-US" dirty="0">
              <a:solidFill>
                <a:schemeClr val="bg1">
                  <a:lumMod val="65000"/>
                  <a:lumOff val="35000"/>
                </a:schemeClr>
              </a:solidFill>
            </a:endParaRPr>
          </a:p>
        </p:txBody>
      </p:sp>
      <p:sp>
        <p:nvSpPr>
          <p:cNvPr id="16" name="TextBox 15"/>
          <p:cNvSpPr txBox="1"/>
          <p:nvPr/>
        </p:nvSpPr>
        <p:spPr>
          <a:xfrm>
            <a:off x="110837" y="718076"/>
            <a:ext cx="9033164" cy="1200329"/>
          </a:xfrm>
          <a:prstGeom prst="rect">
            <a:avLst/>
          </a:prstGeom>
          <a:noFill/>
        </p:spPr>
        <p:txBody>
          <a:bodyPr wrap="square" rtlCol="0">
            <a:spAutoFit/>
          </a:bodyPr>
          <a:lstStyle/>
          <a:p>
            <a:r>
              <a:rPr lang="en-US" sz="2400" dirty="0" smtClean="0">
                <a:latin typeface="Calibri" pitchFamily="34" charset="0"/>
              </a:rPr>
              <a:t>To remove a book from your Nook, open ADE, plug your Nook into your computer and select it on the left side.  Right-click on the book jacket and select “</a:t>
            </a:r>
            <a:r>
              <a:rPr lang="en-US" sz="2400" b="1" dirty="0" smtClean="0">
                <a:latin typeface="Calibri" pitchFamily="34" charset="0"/>
              </a:rPr>
              <a:t>Remove from Library</a:t>
            </a:r>
            <a:r>
              <a:rPr lang="en-US" sz="2400" dirty="0" smtClean="0">
                <a:latin typeface="Calibri" pitchFamily="34" charset="0"/>
              </a:rPr>
              <a:t>”.</a:t>
            </a:r>
            <a:endParaRPr lang="en-US" b="1" dirty="0"/>
          </a:p>
        </p:txBody>
      </p:sp>
      <p:sp>
        <p:nvSpPr>
          <p:cNvPr id="11" name="TextBox 10"/>
          <p:cNvSpPr txBox="1"/>
          <p:nvPr/>
        </p:nvSpPr>
        <p:spPr>
          <a:xfrm>
            <a:off x="297873" y="129701"/>
            <a:ext cx="8465127" cy="523220"/>
          </a:xfrm>
          <a:prstGeom prst="rect">
            <a:avLst/>
          </a:prstGeom>
          <a:solidFill>
            <a:schemeClr val="tx2">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800" dirty="0" smtClean="0">
                <a:solidFill>
                  <a:schemeClr val="tx1"/>
                </a:solidFill>
                <a:latin typeface="Calibri" pitchFamily="34" charset="0"/>
              </a:rPr>
              <a:t>Managing your Borrowed eBooks</a:t>
            </a:r>
            <a:endParaRPr lang="en-US" sz="2800" dirty="0">
              <a:solidFill>
                <a:schemeClr val="tx1"/>
              </a:solidFill>
              <a:latin typeface="Calibri" pitchFamily="34" charset="0"/>
            </a:endParaRPr>
          </a:p>
        </p:txBody>
      </p:sp>
      <p:grpSp>
        <p:nvGrpSpPr>
          <p:cNvPr id="3" name="Group 2"/>
          <p:cNvGrpSpPr/>
          <p:nvPr/>
        </p:nvGrpSpPr>
        <p:grpSpPr>
          <a:xfrm>
            <a:off x="304801" y="1917853"/>
            <a:ext cx="7976636" cy="4940146"/>
            <a:chOff x="304801" y="1917853"/>
            <a:chExt cx="7976636" cy="4940146"/>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166" y="1917853"/>
              <a:ext cx="7415271" cy="4940146"/>
            </a:xfrm>
            <a:prstGeom prst="rect">
              <a:avLst/>
            </a:prstGeom>
            <a:ln>
              <a:solidFill>
                <a:schemeClr val="tx1"/>
              </a:solidFill>
            </a:ln>
          </p:spPr>
        </p:pic>
        <p:sp>
          <p:nvSpPr>
            <p:cNvPr id="9" name="Right Arrow 8"/>
            <p:cNvSpPr/>
            <p:nvPr/>
          </p:nvSpPr>
          <p:spPr>
            <a:xfrm>
              <a:off x="304801" y="2632369"/>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7592292" y="6109859"/>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178997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74071" y="865909"/>
            <a:ext cx="8395855" cy="2140527"/>
          </a:xfrm>
        </p:spPr>
        <p:txBody>
          <a:bodyPr>
            <a:normAutofit/>
          </a:bodyPr>
          <a:lstStyle/>
          <a:p>
            <a:pPr marL="0" indent="0" algn="ctr">
              <a:buNone/>
            </a:pPr>
            <a:r>
              <a:rPr lang="en-US" sz="2400" dirty="0">
                <a:latin typeface="Calibri" panose="020F0502020204030204" pitchFamily="34" charset="0"/>
              </a:rPr>
              <a:t>For more information on library </a:t>
            </a:r>
            <a:r>
              <a:rPr lang="en-US" sz="2400" dirty="0" smtClean="0">
                <a:latin typeface="Calibri" panose="020F0502020204030204" pitchFamily="34" charset="0"/>
              </a:rPr>
              <a:t>eBooks </a:t>
            </a:r>
            <a:r>
              <a:rPr lang="en-US" sz="2400" dirty="0">
                <a:latin typeface="Calibri" panose="020F0502020204030204" pitchFamily="34" charset="0"/>
              </a:rPr>
              <a:t>and audiobooks, please see our </a:t>
            </a:r>
            <a:r>
              <a:rPr lang="en-US" sz="2400" dirty="0" smtClean="0">
                <a:latin typeface="Calibri" panose="020F0502020204030204" pitchFamily="34" charset="0"/>
              </a:rPr>
              <a:t>eBook </a:t>
            </a:r>
            <a:r>
              <a:rPr lang="en-US" sz="2400" dirty="0">
                <a:latin typeface="Calibri" panose="020F0502020204030204" pitchFamily="34" charset="0"/>
              </a:rPr>
              <a:t>Help page:</a:t>
            </a:r>
          </a:p>
          <a:p>
            <a:pPr marL="0" indent="0" algn="ctr">
              <a:buNone/>
            </a:pPr>
            <a:endParaRPr lang="en-US" sz="2400" dirty="0">
              <a:latin typeface="Calibri" panose="020F0502020204030204" pitchFamily="34" charset="0"/>
            </a:endParaRPr>
          </a:p>
          <a:p>
            <a:pPr marL="0" indent="0" algn="ctr">
              <a:buNone/>
            </a:pPr>
            <a:r>
              <a:rPr lang="en-US" sz="2400" b="1" u="sng" dirty="0" smtClean="0">
                <a:latin typeface="Calibri" panose="020F0502020204030204" pitchFamily="34" charset="0"/>
              </a:rPr>
              <a:t>www.mc-npl.org/ebook-help</a:t>
            </a:r>
            <a:endParaRPr lang="en-US" sz="2400" b="1" u="sng" dirty="0">
              <a:latin typeface="Calibri" panose="020F0502020204030204" pitchFamily="34" charset="0"/>
            </a:endParaRPr>
          </a:p>
        </p:txBody>
      </p:sp>
      <p:pic>
        <p:nvPicPr>
          <p:cNvPr id="4098" name="Picture 2" descr="http://3.bp.blogspot.com/_T0KEI2FmIS8/TTGNIBLVzmI/AAAAAAAAADc/vthxeEQtfgg/s1600/helpbutt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3300" y="3131128"/>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7873" y="129701"/>
            <a:ext cx="8465127" cy="523220"/>
          </a:xfrm>
          <a:prstGeom prst="rect">
            <a:avLst/>
          </a:prstGeom>
          <a:solidFill>
            <a:schemeClr val="accent4">
              <a:lumMod val="40000"/>
              <a:lumOff val="6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800" dirty="0" smtClean="0">
                <a:solidFill>
                  <a:schemeClr val="tx1"/>
                </a:solidFill>
                <a:latin typeface="Calibri" pitchFamily="34" charset="0"/>
              </a:rPr>
              <a:t>More eBook Help</a:t>
            </a:r>
            <a:endParaRPr lang="en-US" sz="2800" dirty="0">
              <a:solidFill>
                <a:schemeClr val="tx1"/>
              </a:solidFill>
              <a:latin typeface="Calibri" pitchFamily="34" charset="0"/>
            </a:endParaRPr>
          </a:p>
        </p:txBody>
      </p:sp>
    </p:spTree>
    <p:extLst>
      <p:ext uri="{BB962C8B-B14F-4D97-AF65-F5344CB8AC3E}">
        <p14:creationId xmlns:p14="http://schemas.microsoft.com/office/powerpoint/2010/main" val="489104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345" y="1004454"/>
            <a:ext cx="8063345" cy="5262979"/>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latin typeface="Calibri" pitchFamily="34" charset="0"/>
              </a:rPr>
              <a:t>A library card based on a residency in Montgomery County.</a:t>
            </a:r>
          </a:p>
          <a:p>
            <a:pPr marL="342900" indent="-342900">
              <a:buFont typeface="Wingdings" panose="05000000000000000000" pitchFamily="2" charset="2"/>
              <a:buChar char="ü"/>
            </a:pPr>
            <a:endParaRPr lang="en-US" sz="2400" dirty="0" smtClean="0">
              <a:latin typeface="Calibri" pitchFamily="34" charset="0"/>
            </a:endParaRPr>
          </a:p>
          <a:p>
            <a:pPr marL="342900" indent="-342900">
              <a:buFont typeface="Wingdings" panose="05000000000000000000" pitchFamily="2" charset="2"/>
              <a:buChar char="ü"/>
            </a:pPr>
            <a:r>
              <a:rPr lang="en-US" sz="2400" dirty="0">
                <a:latin typeface="Calibri" pitchFamily="34" charset="0"/>
              </a:rPr>
              <a:t>A</a:t>
            </a:r>
            <a:r>
              <a:rPr lang="en-US" sz="2400" dirty="0" smtClean="0">
                <a:latin typeface="Calibri" pitchFamily="34" charset="0"/>
              </a:rPr>
              <a:t> </a:t>
            </a:r>
            <a:r>
              <a:rPr lang="en-US" sz="2400" dirty="0">
                <a:latin typeface="Calibri" pitchFamily="34" charset="0"/>
              </a:rPr>
              <a:t>computer or laptop that has been authorized with an Adobe </a:t>
            </a:r>
            <a:r>
              <a:rPr lang="en-US" sz="2400" dirty="0" smtClean="0">
                <a:latin typeface="Calibri" pitchFamily="34" charset="0"/>
              </a:rPr>
              <a:t>ID.  For </a:t>
            </a:r>
            <a:r>
              <a:rPr lang="en-US" sz="2400" dirty="0">
                <a:latin typeface="Calibri" pitchFamily="34" charset="0"/>
              </a:rPr>
              <a:t>instructions on how to do this, see the tutorial named “</a:t>
            </a:r>
            <a:r>
              <a:rPr lang="en-US" sz="2400" b="1" dirty="0">
                <a:latin typeface="Calibri" pitchFamily="34" charset="0"/>
              </a:rPr>
              <a:t>How to Download Adobe Digital Editions and Get an Adobe ID</a:t>
            </a:r>
            <a:r>
              <a:rPr lang="en-US" sz="2400" dirty="0" smtClean="0">
                <a:latin typeface="Calibri" pitchFamily="34" charset="0"/>
              </a:rPr>
              <a:t>”.</a:t>
            </a:r>
            <a:endParaRPr lang="en-US" sz="2400" dirty="0">
              <a:latin typeface="Calibri" pitchFamily="34" charset="0"/>
            </a:endParaRPr>
          </a:p>
          <a:p>
            <a:endParaRPr lang="en-US" sz="2400" dirty="0" smtClean="0">
              <a:latin typeface="Calibri" pitchFamily="34" charset="0"/>
            </a:endParaRPr>
          </a:p>
          <a:p>
            <a:pPr marL="342900" indent="-342900">
              <a:buFont typeface="Wingdings" panose="05000000000000000000" pitchFamily="2" charset="2"/>
              <a:buChar char="ü"/>
            </a:pPr>
            <a:r>
              <a:rPr lang="en-US" sz="2400" dirty="0">
                <a:latin typeface="Calibri" pitchFamily="34" charset="0"/>
              </a:rPr>
              <a:t>A</a:t>
            </a:r>
            <a:r>
              <a:rPr lang="en-US" sz="2400" dirty="0" smtClean="0">
                <a:latin typeface="Calibri" pitchFamily="34" charset="0"/>
              </a:rPr>
              <a:t>ccess to the </a:t>
            </a:r>
            <a:r>
              <a:rPr lang="en-US" sz="2400" dirty="0">
                <a:latin typeface="Calibri" pitchFamily="34" charset="0"/>
              </a:rPr>
              <a:t>I</a:t>
            </a:r>
            <a:r>
              <a:rPr lang="en-US" sz="2400" dirty="0" smtClean="0">
                <a:latin typeface="Calibri" pitchFamily="34" charset="0"/>
              </a:rPr>
              <a:t>nternet.</a:t>
            </a:r>
          </a:p>
          <a:p>
            <a:pPr marL="342900" indent="-342900">
              <a:buFont typeface="Wingdings" panose="05000000000000000000" pitchFamily="2" charset="2"/>
              <a:buChar char="ü"/>
            </a:pPr>
            <a:endParaRPr lang="en-US" sz="2400" dirty="0" smtClean="0">
              <a:latin typeface="Calibri" pitchFamily="34" charset="0"/>
            </a:endParaRPr>
          </a:p>
          <a:p>
            <a:pPr marL="342900" indent="-342900">
              <a:buFont typeface="Wingdings" panose="05000000000000000000" pitchFamily="2" charset="2"/>
              <a:buChar char="ü"/>
            </a:pPr>
            <a:r>
              <a:rPr lang="en-US" sz="2400" dirty="0">
                <a:latin typeface="Calibri" pitchFamily="34" charset="0"/>
              </a:rPr>
              <a:t>Y</a:t>
            </a:r>
            <a:r>
              <a:rPr lang="en-US" sz="2400" dirty="0" smtClean="0">
                <a:latin typeface="Calibri" pitchFamily="34" charset="0"/>
              </a:rPr>
              <a:t>our Nook device and the USB cable to</a:t>
            </a:r>
            <a:br>
              <a:rPr lang="en-US" sz="2400" dirty="0" smtClean="0">
                <a:latin typeface="Calibri" pitchFamily="34" charset="0"/>
              </a:rPr>
            </a:br>
            <a:r>
              <a:rPr lang="en-US" sz="2400" dirty="0" smtClean="0">
                <a:latin typeface="Calibri" pitchFamily="34" charset="0"/>
              </a:rPr>
              <a:t>connect it to your computer.</a:t>
            </a:r>
          </a:p>
          <a:p>
            <a:pPr>
              <a:buFont typeface="Arial" pitchFamily="34" charset="0"/>
              <a:buChar char="•"/>
            </a:pPr>
            <a:endParaRPr lang="en-US" sz="2400" dirty="0" smtClean="0">
              <a:latin typeface="Calibri" pitchFamily="34" charset="0"/>
            </a:endParaRPr>
          </a:p>
          <a:p>
            <a:pPr>
              <a:buFont typeface="Arial" pitchFamily="34" charset="0"/>
              <a:buChar char="•"/>
            </a:pPr>
            <a:endParaRPr lang="en-US" sz="2400" dirty="0" smtClean="0">
              <a:latin typeface="Calibri" pitchFamily="34" charset="0"/>
            </a:endParaRPr>
          </a:p>
          <a:p>
            <a:pPr>
              <a:buFont typeface="Arial" pitchFamily="34" charset="0"/>
              <a:buChar char="•"/>
            </a:pPr>
            <a:endParaRPr lang="en-US" sz="2400" dirty="0">
              <a:latin typeface="Calibri" pitchFamily="34" charset="0"/>
            </a:endParaRPr>
          </a:p>
        </p:txBody>
      </p:sp>
      <p:sp>
        <p:nvSpPr>
          <p:cNvPr id="8" name="Slide Number Placeholder 7"/>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4</a:t>
            </a:fld>
            <a:endParaRPr lang="en-US" dirty="0">
              <a:solidFill>
                <a:schemeClr val="bg1">
                  <a:lumMod val="65000"/>
                  <a:lumOff val="35000"/>
                </a:schemeClr>
              </a:solidFill>
            </a:endParaRPr>
          </a:p>
        </p:txBody>
      </p:sp>
      <p:sp>
        <p:nvSpPr>
          <p:cNvPr id="9" name="TextBox 8"/>
          <p:cNvSpPr txBox="1"/>
          <p:nvPr/>
        </p:nvSpPr>
        <p:spPr>
          <a:xfrm>
            <a:off x="315310" y="153549"/>
            <a:ext cx="8513380" cy="523220"/>
          </a:xfrm>
          <a:prstGeom prst="rect">
            <a:avLst/>
          </a:prstGeom>
          <a:solidFill>
            <a:schemeClr val="accent1"/>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dirty="0" smtClean="0">
                <a:solidFill>
                  <a:schemeClr val="tx1"/>
                </a:solidFill>
                <a:latin typeface="Calibri" pitchFamily="34" charset="0"/>
              </a:rPr>
              <a:t>What Will I Need?</a:t>
            </a:r>
            <a:endParaRPr lang="en-US" sz="2800" dirty="0">
              <a:solidFill>
                <a:schemeClr val="tx1"/>
              </a:solidFill>
              <a:latin typeface="Calibri"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7513" y="4142509"/>
            <a:ext cx="2870777" cy="215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0200" y="3352800"/>
            <a:ext cx="7162800" cy="369332"/>
          </a:xfrm>
          <a:prstGeom prst="rect">
            <a:avLst/>
          </a:prstGeom>
          <a:noFill/>
        </p:spPr>
        <p:txBody>
          <a:bodyPr wrap="square" rtlCol="0">
            <a:spAutoFit/>
          </a:bodyPr>
          <a:lstStyle/>
          <a:p>
            <a:endParaRPr lang="en-US" dirty="0"/>
          </a:p>
        </p:txBody>
      </p:sp>
      <p:sp>
        <p:nvSpPr>
          <p:cNvPr id="10" name="TextBox 9"/>
          <p:cNvSpPr txBox="1"/>
          <p:nvPr/>
        </p:nvSpPr>
        <p:spPr>
          <a:xfrm>
            <a:off x="277090" y="717874"/>
            <a:ext cx="8520546" cy="6001643"/>
          </a:xfrm>
          <a:prstGeom prst="rect">
            <a:avLst/>
          </a:prstGeom>
          <a:noFill/>
        </p:spPr>
        <p:txBody>
          <a:bodyPr wrap="square" rtlCol="0">
            <a:spAutoFit/>
          </a:bodyPr>
          <a:lstStyle>
            <a:defPPr>
              <a:defRPr lang="en-US"/>
            </a:defPPr>
            <a:lvl1pPr marL="234950" indent="-234950">
              <a:buFont typeface="Arial" pitchFamily="34" charset="0"/>
              <a:buChar char="•"/>
              <a:defRPr sz="2400">
                <a:solidFill>
                  <a:schemeClr val="tx1"/>
                </a:solidFill>
                <a:latin typeface="Calibri"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b="1" u="sng" dirty="0" smtClean="0"/>
              <a:t>Borrowing period</a:t>
            </a:r>
            <a:r>
              <a:rPr lang="en-US" dirty="0" smtClean="0"/>
              <a:t/>
            </a:r>
            <a:br>
              <a:rPr lang="en-US" dirty="0" smtClean="0"/>
            </a:br>
            <a:r>
              <a:rPr lang="en-US" dirty="0" smtClean="0"/>
              <a:t>Can be set to 7</a:t>
            </a:r>
            <a:r>
              <a:rPr lang="en-US" dirty="0"/>
              <a:t>, 14 or 21 </a:t>
            </a:r>
            <a:r>
              <a:rPr lang="en-US" dirty="0" smtClean="0"/>
              <a:t>days in the settings page on the OverDrive website.  The default setting is 14 days.</a:t>
            </a:r>
          </a:p>
          <a:p>
            <a:r>
              <a:rPr lang="en-US" b="1" u="sng" dirty="0" smtClean="0"/>
              <a:t>Borrowing limits</a:t>
            </a:r>
            <a:r>
              <a:rPr lang="en-US" dirty="0" smtClean="0"/>
              <a:t/>
            </a:r>
            <a:br>
              <a:rPr lang="en-US" dirty="0" smtClean="0"/>
            </a:br>
            <a:r>
              <a:rPr lang="en-US" dirty="0" smtClean="0"/>
              <a:t>10 items can be borrowed </a:t>
            </a:r>
            <a:r>
              <a:rPr lang="en-US" dirty="0"/>
              <a:t>at one time (audio and eBooks combined</a:t>
            </a:r>
            <a:r>
              <a:rPr lang="en-US" dirty="0" smtClean="0"/>
              <a:t>).</a:t>
            </a:r>
            <a:endParaRPr lang="en-US" dirty="0"/>
          </a:p>
          <a:p>
            <a:r>
              <a:rPr lang="en-US" b="1" u="sng" dirty="0" smtClean="0"/>
              <a:t>Renewing an eBook</a:t>
            </a:r>
            <a:r>
              <a:rPr lang="en-US" dirty="0" smtClean="0"/>
              <a:t/>
            </a:r>
            <a:br>
              <a:rPr lang="en-US" dirty="0" smtClean="0"/>
            </a:br>
            <a:r>
              <a:rPr lang="en-US" dirty="0" smtClean="0"/>
              <a:t>eBooks cannot be renewed.  However, they can be checked </a:t>
            </a:r>
            <a:r>
              <a:rPr lang="en-US" dirty="0"/>
              <a:t>out again if not </a:t>
            </a:r>
            <a:r>
              <a:rPr lang="en-US" dirty="0" smtClean="0"/>
              <a:t>on reserve by another patron.</a:t>
            </a:r>
            <a:endParaRPr lang="en-US" dirty="0"/>
          </a:p>
          <a:p>
            <a:r>
              <a:rPr lang="en-US" b="1" u="sng" dirty="0" smtClean="0"/>
              <a:t>Reserving an eBook</a:t>
            </a:r>
            <a:r>
              <a:rPr lang="en-US" dirty="0" smtClean="0"/>
              <a:t/>
            </a:r>
            <a:br>
              <a:rPr lang="en-US" dirty="0" smtClean="0"/>
            </a:br>
            <a:r>
              <a:rPr lang="en-US" dirty="0" smtClean="0"/>
              <a:t>10 </a:t>
            </a:r>
            <a:r>
              <a:rPr lang="en-US" dirty="0"/>
              <a:t>items </a:t>
            </a:r>
            <a:r>
              <a:rPr lang="en-US" dirty="0" smtClean="0"/>
              <a:t>can be put on hold at </a:t>
            </a:r>
            <a:r>
              <a:rPr lang="en-US" dirty="0"/>
              <a:t>one time (audio and eBooks combined</a:t>
            </a:r>
            <a:r>
              <a:rPr lang="en-US" dirty="0" smtClean="0"/>
              <a:t>).  Once an item becomes available, you must check it out within 72 hours.</a:t>
            </a:r>
            <a:endParaRPr lang="en-US" dirty="0"/>
          </a:p>
          <a:p>
            <a:r>
              <a:rPr lang="en-US" b="1" u="sng" dirty="0" smtClean="0"/>
              <a:t>Late Fees</a:t>
            </a:r>
            <a:r>
              <a:rPr lang="en-US" dirty="0" smtClean="0"/>
              <a:t/>
            </a:r>
            <a:br>
              <a:rPr lang="en-US" dirty="0" smtClean="0"/>
            </a:br>
            <a:r>
              <a:rPr lang="en-US" dirty="0" smtClean="0"/>
              <a:t>None.  eBooks are automatically returned when their loan period expires.</a:t>
            </a:r>
            <a:endParaRPr lang="en-US" dirty="0"/>
          </a:p>
        </p:txBody>
      </p:sp>
      <p:sp>
        <p:nvSpPr>
          <p:cNvPr id="6" name="TextBox 5"/>
          <p:cNvSpPr txBox="1"/>
          <p:nvPr/>
        </p:nvSpPr>
        <p:spPr>
          <a:xfrm>
            <a:off x="315310" y="153549"/>
            <a:ext cx="8513380" cy="523220"/>
          </a:xfrm>
          <a:prstGeom prst="rect">
            <a:avLst/>
          </a:prstGeom>
          <a:solidFill>
            <a:schemeClr val="accent1"/>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dirty="0">
                <a:solidFill>
                  <a:schemeClr val="tx1"/>
                </a:solidFill>
                <a:latin typeface="Calibri" pitchFamily="34" charset="0"/>
              </a:rPr>
              <a:t>Policies and tips to bear in mind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0200" y="3352800"/>
            <a:ext cx="7162800" cy="369332"/>
          </a:xfrm>
          <a:prstGeom prst="rect">
            <a:avLst/>
          </a:prstGeom>
          <a:noFill/>
        </p:spPr>
        <p:txBody>
          <a:bodyPr wrap="square" rtlCol="0">
            <a:spAutoFit/>
          </a:bodyPr>
          <a:lstStyle/>
          <a:p>
            <a:endParaRPr lang="en-US" dirty="0"/>
          </a:p>
        </p:txBody>
      </p:sp>
      <p:sp>
        <p:nvSpPr>
          <p:cNvPr id="12" name="Slide Number Placeholder 11"/>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6</a:t>
            </a:fld>
            <a:endParaRPr lang="en-US" dirty="0">
              <a:solidFill>
                <a:schemeClr val="bg1">
                  <a:lumMod val="65000"/>
                  <a:lumOff val="35000"/>
                </a:schemeClr>
              </a:solidFill>
            </a:endParaRPr>
          </a:p>
        </p:txBody>
      </p:sp>
      <p:sp>
        <p:nvSpPr>
          <p:cNvPr id="3" name="TextBox 2"/>
          <p:cNvSpPr txBox="1"/>
          <p:nvPr/>
        </p:nvSpPr>
        <p:spPr>
          <a:xfrm>
            <a:off x="332509" y="858982"/>
            <a:ext cx="8035636" cy="1107996"/>
          </a:xfrm>
          <a:prstGeom prst="rect">
            <a:avLst/>
          </a:prstGeom>
          <a:noFill/>
        </p:spPr>
        <p:txBody>
          <a:bodyPr wrap="square" rtlCol="0">
            <a:spAutoFit/>
          </a:bodyPr>
          <a:lstStyle/>
          <a:p>
            <a:r>
              <a:rPr lang="en-US" sz="2400" dirty="0">
                <a:latin typeface="Calibri" pitchFamily="34" charset="0"/>
              </a:rPr>
              <a:t>On your computer, go to </a:t>
            </a:r>
            <a:r>
              <a:rPr lang="en-US" sz="2400" b="1" dirty="0" smtClean="0">
                <a:latin typeface="Calibri" pitchFamily="34" charset="0"/>
                <a:hlinkClick r:id="rId3"/>
              </a:rPr>
              <a:t>www.mc-npl.org</a:t>
            </a:r>
            <a:r>
              <a:rPr lang="en-US" sz="2400" b="1" dirty="0" smtClean="0">
                <a:latin typeface="Calibri" pitchFamily="34" charset="0"/>
              </a:rPr>
              <a:t> </a:t>
            </a:r>
            <a:r>
              <a:rPr lang="en-US" sz="2400" dirty="0">
                <a:latin typeface="Calibri" pitchFamily="34" charset="0"/>
              </a:rPr>
              <a:t>and click on the link to download audiobooks/eBooks.</a:t>
            </a:r>
          </a:p>
          <a:p>
            <a:endParaRPr lang="en-US" dirty="0"/>
          </a:p>
        </p:txBody>
      </p:sp>
      <p:sp>
        <p:nvSpPr>
          <p:cNvPr id="8" name="TextBox 7"/>
          <p:cNvSpPr txBox="1"/>
          <p:nvPr/>
        </p:nvSpPr>
        <p:spPr>
          <a:xfrm>
            <a:off x="315310" y="153549"/>
            <a:ext cx="8513380" cy="523220"/>
          </a:xfrm>
          <a:prstGeom prst="rect">
            <a:avLst/>
          </a:prstGeom>
          <a:solidFill>
            <a:srgbClr val="EEC0E5"/>
          </a:solidFill>
        </p:spPr>
        <p:style>
          <a:lnRef idx="3">
            <a:schemeClr val="lt1"/>
          </a:lnRef>
          <a:fillRef idx="1">
            <a:schemeClr val="accent4"/>
          </a:fillRef>
          <a:effectRef idx="1">
            <a:schemeClr val="accent4"/>
          </a:effectRef>
          <a:fontRef idx="minor">
            <a:schemeClr val="lt1"/>
          </a:fontRef>
        </p:style>
        <p:txBody>
          <a:bodyPr wrap="square" rtlCol="0">
            <a:spAutoFit/>
          </a:bodyPr>
          <a:lstStyle>
            <a:defPPr>
              <a:defRPr lang="en-US"/>
            </a:defPPr>
            <a:lvl1pPr algn="ctr">
              <a:defRPr sz="2800">
                <a:solidFill>
                  <a:schemeClr val="tx1"/>
                </a:solidFill>
                <a:latin typeface="Calibri" pitchFamily="34" charset="0"/>
              </a:defRPr>
            </a:lvl1pPr>
          </a:lstStyle>
          <a:p>
            <a:r>
              <a:rPr lang="en-US" dirty="0"/>
              <a:t>Finding and Checking Out an eBook</a:t>
            </a:r>
          </a:p>
        </p:txBody>
      </p:sp>
      <p:grpSp>
        <p:nvGrpSpPr>
          <p:cNvPr id="5" name="Group 4"/>
          <p:cNvGrpSpPr/>
          <p:nvPr/>
        </p:nvGrpSpPr>
        <p:grpSpPr>
          <a:xfrm>
            <a:off x="471054" y="1835349"/>
            <a:ext cx="7712590" cy="4800977"/>
            <a:chOff x="471054" y="1835349"/>
            <a:chExt cx="7712590" cy="4800977"/>
          </a:xfrm>
        </p:grpSpPr>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356" y="1835349"/>
              <a:ext cx="7223288" cy="48009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ight Arrow 3"/>
            <p:cNvSpPr/>
            <p:nvPr/>
          </p:nvSpPr>
          <p:spPr>
            <a:xfrm>
              <a:off x="471054" y="5292436"/>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0200" y="3352800"/>
            <a:ext cx="7162800" cy="369332"/>
          </a:xfrm>
          <a:prstGeom prst="rect">
            <a:avLst/>
          </a:prstGeom>
          <a:noFill/>
        </p:spPr>
        <p:txBody>
          <a:bodyPr wrap="square" rtlCol="0">
            <a:spAutoFit/>
          </a:bodyPr>
          <a:lstStyle/>
          <a:p>
            <a:endParaRPr lang="en-US" dirty="0"/>
          </a:p>
        </p:txBody>
      </p:sp>
      <p:sp>
        <p:nvSpPr>
          <p:cNvPr id="12" name="Slide Number Placeholder 11"/>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7</a:t>
            </a:fld>
            <a:endParaRPr lang="en-US" dirty="0">
              <a:solidFill>
                <a:schemeClr val="bg1">
                  <a:lumMod val="65000"/>
                  <a:lumOff val="3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655829"/>
            <a:ext cx="7943850" cy="3028893"/>
          </a:xfrm>
          <a:prstGeom prst="rect">
            <a:avLst/>
          </a:prstGeom>
          <a:effectLst>
            <a:outerShdw blurRad="50800" dist="38100" dir="2700000" algn="tl" rotWithShape="0">
              <a:prstClr val="black">
                <a:alpha val="40000"/>
              </a:prstClr>
            </a:outerShdw>
          </a:effectLst>
        </p:spPr>
      </p:pic>
      <p:cxnSp>
        <p:nvCxnSpPr>
          <p:cNvPr id="13" name="Straight Arrow Connector 12"/>
          <p:cNvCxnSpPr/>
          <p:nvPr/>
        </p:nvCxnSpPr>
        <p:spPr>
          <a:xfrm>
            <a:off x="196770" y="4609579"/>
            <a:ext cx="52713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53992" y="858982"/>
            <a:ext cx="8302665" cy="1846659"/>
          </a:xfrm>
          <a:prstGeom prst="rect">
            <a:avLst/>
          </a:prstGeom>
          <a:noFill/>
        </p:spPr>
        <p:txBody>
          <a:bodyPr wrap="square" rtlCol="0">
            <a:spAutoFit/>
          </a:bodyPr>
          <a:lstStyle/>
          <a:p>
            <a:r>
              <a:rPr lang="en-US" sz="2400" dirty="0">
                <a:latin typeface="Calibri" pitchFamily="34" charset="0"/>
              </a:rPr>
              <a:t>You will arrive at the OverDrive website. OverDrive manages the digital collection for the Montgomery </a:t>
            </a:r>
            <a:r>
              <a:rPr lang="en-US" sz="2400" dirty="0" smtClean="0">
                <a:latin typeface="Calibri" pitchFamily="34" charset="0"/>
              </a:rPr>
              <a:t>County Library District. As soon as you get there you should sign in by clicking the words “</a:t>
            </a:r>
            <a:r>
              <a:rPr lang="en-US" sz="2400" b="1" dirty="0" smtClean="0">
                <a:latin typeface="Calibri" pitchFamily="34" charset="0"/>
              </a:rPr>
              <a:t>Sign In</a:t>
            </a:r>
            <a:r>
              <a:rPr lang="en-US" sz="2400" dirty="0" smtClean="0">
                <a:latin typeface="Calibri" pitchFamily="34" charset="0"/>
              </a:rPr>
              <a:t>” in the top-right corner of the screen.</a:t>
            </a:r>
            <a:endParaRPr lang="en-US" sz="2400" dirty="0">
              <a:latin typeface="Calibri" pitchFamily="34" charset="0"/>
            </a:endParaRPr>
          </a:p>
          <a:p>
            <a:endParaRPr lang="en-US" dirty="0"/>
          </a:p>
        </p:txBody>
      </p:sp>
      <p:grpSp>
        <p:nvGrpSpPr>
          <p:cNvPr id="6" name="Group 5"/>
          <p:cNvGrpSpPr/>
          <p:nvPr/>
        </p:nvGrpSpPr>
        <p:grpSpPr>
          <a:xfrm>
            <a:off x="142620" y="1801090"/>
            <a:ext cx="8890544" cy="4877977"/>
            <a:chOff x="60052" y="1704109"/>
            <a:chExt cx="8890544" cy="4877977"/>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2" y="2304561"/>
              <a:ext cx="8890544" cy="4277525"/>
            </a:xfrm>
            <a:prstGeom prst="rect">
              <a:avLst/>
            </a:prstGeom>
            <a:ln>
              <a:solidFill>
                <a:schemeClr val="tx1"/>
              </a:solidFill>
            </a:ln>
          </p:spPr>
        </p:pic>
        <p:sp>
          <p:nvSpPr>
            <p:cNvPr id="11" name="Right Arrow 10"/>
            <p:cNvSpPr/>
            <p:nvPr/>
          </p:nvSpPr>
          <p:spPr>
            <a:xfrm rot="7577695">
              <a:off x="8077199" y="1773382"/>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315310" y="153549"/>
            <a:ext cx="8513380" cy="523220"/>
          </a:xfrm>
          <a:prstGeom prst="rect">
            <a:avLst/>
          </a:prstGeom>
          <a:solidFill>
            <a:srgbClr val="EEC0E5"/>
          </a:solidFill>
        </p:spPr>
        <p:style>
          <a:lnRef idx="3">
            <a:schemeClr val="lt1"/>
          </a:lnRef>
          <a:fillRef idx="1">
            <a:schemeClr val="accent4"/>
          </a:fillRef>
          <a:effectRef idx="1">
            <a:schemeClr val="accent4"/>
          </a:effectRef>
          <a:fontRef idx="minor">
            <a:schemeClr val="lt1"/>
          </a:fontRef>
        </p:style>
        <p:txBody>
          <a:bodyPr wrap="square" rtlCol="0">
            <a:spAutoFit/>
          </a:bodyPr>
          <a:lstStyle>
            <a:defPPr>
              <a:defRPr lang="en-US"/>
            </a:defPPr>
            <a:lvl1pPr algn="ctr">
              <a:defRPr sz="2800">
                <a:solidFill>
                  <a:schemeClr val="tx1"/>
                </a:solidFill>
                <a:latin typeface="Calibri" pitchFamily="34" charset="0"/>
              </a:defRPr>
            </a:lvl1pPr>
          </a:lstStyle>
          <a:p>
            <a:r>
              <a:rPr lang="en-US" dirty="0"/>
              <a:t>Finding and Checking Out an eBook</a:t>
            </a:r>
          </a:p>
        </p:txBody>
      </p:sp>
    </p:spTree>
    <p:extLst>
      <p:ext uri="{BB962C8B-B14F-4D97-AF65-F5344CB8AC3E}">
        <p14:creationId xmlns:p14="http://schemas.microsoft.com/office/powerpoint/2010/main" val="2851829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0200" y="3352800"/>
            <a:ext cx="7162800" cy="369332"/>
          </a:xfrm>
          <a:prstGeom prst="rect">
            <a:avLst/>
          </a:prstGeom>
          <a:noFill/>
        </p:spPr>
        <p:txBody>
          <a:bodyPr wrap="square" rtlCol="0">
            <a:spAutoFit/>
          </a:bodyPr>
          <a:lstStyle/>
          <a:p>
            <a:endParaRPr lang="en-US" dirty="0"/>
          </a:p>
        </p:txBody>
      </p:sp>
      <p:sp>
        <p:nvSpPr>
          <p:cNvPr id="17" name="TextBox 16"/>
          <p:cNvSpPr txBox="1"/>
          <p:nvPr/>
        </p:nvSpPr>
        <p:spPr>
          <a:xfrm>
            <a:off x="457200" y="3886200"/>
            <a:ext cx="2590800" cy="461665"/>
          </a:xfrm>
          <a:prstGeom prst="rect">
            <a:avLst/>
          </a:prstGeom>
          <a:noFill/>
        </p:spPr>
        <p:txBody>
          <a:bodyPr wrap="square" rtlCol="0">
            <a:spAutoFit/>
          </a:bodyPr>
          <a:lstStyle/>
          <a:p>
            <a:r>
              <a:rPr lang="en-US" sz="2400" i="1" dirty="0" smtClean="0">
                <a:solidFill>
                  <a:schemeClr val="bg1"/>
                </a:solidFill>
              </a:rPr>
              <a:t>Refine search</a:t>
            </a:r>
            <a:endParaRPr lang="en-US" sz="2400" i="1" dirty="0">
              <a:solidFill>
                <a:schemeClr val="bg1"/>
              </a:solidFill>
            </a:endParaRPr>
          </a:p>
        </p:txBody>
      </p:sp>
      <p:sp>
        <p:nvSpPr>
          <p:cNvPr id="18" name="Slide Number Placeholder 17"/>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8</a:t>
            </a:fld>
            <a:endParaRPr lang="en-US" dirty="0">
              <a:solidFill>
                <a:schemeClr val="bg1">
                  <a:lumMod val="65000"/>
                  <a:lumOff val="35000"/>
                </a:schemeClr>
              </a:solidFill>
            </a:endParaRPr>
          </a:p>
        </p:txBody>
      </p:sp>
      <p:sp>
        <p:nvSpPr>
          <p:cNvPr id="16" name="TextBox 15"/>
          <p:cNvSpPr txBox="1"/>
          <p:nvPr/>
        </p:nvSpPr>
        <p:spPr>
          <a:xfrm>
            <a:off x="208167" y="948690"/>
            <a:ext cx="3282827" cy="5632311"/>
          </a:xfrm>
          <a:prstGeom prst="rect">
            <a:avLst/>
          </a:prstGeom>
          <a:noFill/>
        </p:spPr>
        <p:txBody>
          <a:bodyPr wrap="square" rtlCol="0">
            <a:spAutoFit/>
          </a:bodyPr>
          <a:lstStyle/>
          <a:p>
            <a:r>
              <a:rPr lang="en-US" sz="2400" dirty="0" smtClean="0">
                <a:latin typeface="Calibri" pitchFamily="34" charset="0"/>
              </a:rPr>
              <a:t>It first asks you for the name of your </a:t>
            </a:r>
            <a:r>
              <a:rPr lang="en-US" sz="2400" b="1" u="sng" dirty="0" smtClean="0">
                <a:latin typeface="Calibri" pitchFamily="34" charset="0"/>
              </a:rPr>
              <a:t>home</a:t>
            </a:r>
            <a:r>
              <a:rPr lang="en-US" sz="2400" dirty="0" smtClean="0">
                <a:latin typeface="Calibri" pitchFamily="34" charset="0"/>
              </a:rPr>
              <a:t> </a:t>
            </a:r>
            <a:r>
              <a:rPr lang="en-US" sz="2400" dirty="0">
                <a:latin typeface="Calibri" pitchFamily="34" charset="0"/>
              </a:rPr>
              <a:t>library. Your home library is not </a:t>
            </a:r>
            <a:r>
              <a:rPr lang="en-US" sz="2400" dirty="0" smtClean="0">
                <a:latin typeface="Calibri" pitchFamily="34" charset="0"/>
              </a:rPr>
              <a:t>necessarily the </a:t>
            </a:r>
            <a:r>
              <a:rPr lang="en-US" sz="2400" dirty="0">
                <a:latin typeface="Calibri" pitchFamily="34" charset="0"/>
              </a:rPr>
              <a:t>library you visit the most, but the library that serves the area where you live.</a:t>
            </a:r>
          </a:p>
          <a:p>
            <a:endParaRPr lang="en-US" sz="2400" dirty="0">
              <a:latin typeface="Calibri" pitchFamily="34" charset="0"/>
            </a:endParaRPr>
          </a:p>
          <a:p>
            <a:r>
              <a:rPr lang="en-US" sz="2400" dirty="0" smtClean="0">
                <a:latin typeface="Calibri" pitchFamily="34" charset="0"/>
              </a:rPr>
              <a:t>As soon as you start typing, a list of suggestions will appear.</a:t>
            </a:r>
            <a:endParaRPr lang="en-US" sz="2400" dirty="0">
              <a:latin typeface="Calibri" pitchFamily="34" charset="0"/>
            </a:endParaRPr>
          </a:p>
          <a:p>
            <a:r>
              <a:rPr lang="en-US" sz="2400" dirty="0" smtClean="0">
                <a:latin typeface="Calibri" pitchFamily="34" charset="0"/>
              </a:rPr>
              <a:t>Select your home library from the list by clicking on it.</a:t>
            </a:r>
            <a:endParaRPr lang="en-US" dirty="0"/>
          </a:p>
        </p:txBody>
      </p:sp>
      <p:sp>
        <p:nvSpPr>
          <p:cNvPr id="9" name="TextBox 8"/>
          <p:cNvSpPr txBox="1"/>
          <p:nvPr/>
        </p:nvSpPr>
        <p:spPr>
          <a:xfrm>
            <a:off x="315310" y="153549"/>
            <a:ext cx="8513380" cy="523220"/>
          </a:xfrm>
          <a:prstGeom prst="rect">
            <a:avLst/>
          </a:prstGeom>
          <a:solidFill>
            <a:srgbClr val="EEC0E5"/>
          </a:solidFill>
        </p:spPr>
        <p:style>
          <a:lnRef idx="3">
            <a:schemeClr val="lt1"/>
          </a:lnRef>
          <a:fillRef idx="1">
            <a:schemeClr val="accent4"/>
          </a:fillRef>
          <a:effectRef idx="1">
            <a:schemeClr val="accent4"/>
          </a:effectRef>
          <a:fontRef idx="minor">
            <a:schemeClr val="lt1"/>
          </a:fontRef>
        </p:style>
        <p:txBody>
          <a:bodyPr wrap="square" rtlCol="0">
            <a:spAutoFit/>
          </a:bodyPr>
          <a:lstStyle>
            <a:defPPr>
              <a:defRPr lang="en-US"/>
            </a:defPPr>
            <a:lvl1pPr algn="ctr">
              <a:defRPr sz="2800">
                <a:solidFill>
                  <a:schemeClr val="tx1"/>
                </a:solidFill>
                <a:latin typeface="Calibri" pitchFamily="34" charset="0"/>
              </a:defRPr>
            </a:lvl1pPr>
          </a:lstStyle>
          <a:p>
            <a:r>
              <a:rPr lang="en-US" dirty="0"/>
              <a:t>Finding and Checking Out an eBook</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8003" y="1163781"/>
            <a:ext cx="5150208" cy="4862946"/>
          </a:xfrm>
          <a:prstGeom prst="rect">
            <a:avLst/>
          </a:prstGeom>
          <a:ln>
            <a:solidFill>
              <a:schemeClr val="tx1"/>
            </a:solidFill>
          </a:ln>
          <a:effectLst/>
        </p:spPr>
      </p:pic>
      <p:sp>
        <p:nvSpPr>
          <p:cNvPr id="12" name="Right Arrow 11"/>
          <p:cNvSpPr/>
          <p:nvPr/>
        </p:nvSpPr>
        <p:spPr>
          <a:xfrm rot="7577695">
            <a:off x="3920276" y="2327564"/>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0200" y="3352800"/>
            <a:ext cx="7162800" cy="369332"/>
          </a:xfrm>
          <a:prstGeom prst="rect">
            <a:avLst/>
          </a:prstGeom>
          <a:noFill/>
        </p:spPr>
        <p:txBody>
          <a:bodyPr wrap="square" rtlCol="0">
            <a:spAutoFit/>
          </a:bodyPr>
          <a:lstStyle/>
          <a:p>
            <a:endParaRPr lang="en-US" dirty="0"/>
          </a:p>
        </p:txBody>
      </p:sp>
      <p:sp>
        <p:nvSpPr>
          <p:cNvPr id="17" name="TextBox 16"/>
          <p:cNvSpPr txBox="1"/>
          <p:nvPr/>
        </p:nvSpPr>
        <p:spPr>
          <a:xfrm>
            <a:off x="457200" y="3886200"/>
            <a:ext cx="2590800" cy="461665"/>
          </a:xfrm>
          <a:prstGeom prst="rect">
            <a:avLst/>
          </a:prstGeom>
          <a:noFill/>
        </p:spPr>
        <p:txBody>
          <a:bodyPr wrap="square" rtlCol="0">
            <a:spAutoFit/>
          </a:bodyPr>
          <a:lstStyle/>
          <a:p>
            <a:r>
              <a:rPr lang="en-US" sz="2400" i="1" dirty="0" smtClean="0">
                <a:solidFill>
                  <a:schemeClr val="bg1"/>
                </a:solidFill>
              </a:rPr>
              <a:t>Refine search</a:t>
            </a:r>
            <a:endParaRPr lang="en-US" sz="2400" i="1" dirty="0">
              <a:solidFill>
                <a:schemeClr val="bg1"/>
              </a:solidFill>
            </a:endParaRPr>
          </a:p>
        </p:txBody>
      </p:sp>
      <p:sp>
        <p:nvSpPr>
          <p:cNvPr id="18" name="Slide Number Placeholder 17"/>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9</a:t>
            </a:fld>
            <a:endParaRPr lang="en-US" dirty="0">
              <a:solidFill>
                <a:schemeClr val="bg1">
                  <a:lumMod val="65000"/>
                  <a:lumOff val="35000"/>
                </a:schemeClr>
              </a:solidFill>
            </a:endParaRPr>
          </a:p>
        </p:txBody>
      </p:sp>
      <p:sp>
        <p:nvSpPr>
          <p:cNvPr id="16" name="TextBox 15"/>
          <p:cNvSpPr txBox="1"/>
          <p:nvPr/>
        </p:nvSpPr>
        <p:spPr>
          <a:xfrm>
            <a:off x="360568" y="919095"/>
            <a:ext cx="8409360" cy="461665"/>
          </a:xfrm>
          <a:prstGeom prst="rect">
            <a:avLst/>
          </a:prstGeom>
          <a:noFill/>
        </p:spPr>
        <p:txBody>
          <a:bodyPr wrap="square" rtlCol="0">
            <a:spAutoFit/>
          </a:bodyPr>
          <a:lstStyle/>
          <a:p>
            <a:r>
              <a:rPr lang="en-US" sz="2400" dirty="0" smtClean="0">
                <a:latin typeface="Calibri" pitchFamily="34" charset="0"/>
              </a:rPr>
              <a:t>Next, enter your library barcode number and then click “</a:t>
            </a:r>
            <a:r>
              <a:rPr lang="en-US" sz="2400" b="1" dirty="0" smtClean="0">
                <a:latin typeface="Calibri" pitchFamily="34" charset="0"/>
              </a:rPr>
              <a:t>Sign In</a:t>
            </a:r>
            <a:r>
              <a:rPr lang="en-US" sz="2400" dirty="0" smtClean="0">
                <a:latin typeface="Calibri" pitchFamily="34" charset="0"/>
              </a:rPr>
              <a:t>”.</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0489" y="1716880"/>
            <a:ext cx="6465138" cy="3935775"/>
          </a:xfrm>
          <a:prstGeom prst="rect">
            <a:avLst/>
          </a:prstGeom>
          <a:ln>
            <a:solidFill>
              <a:schemeClr val="tx1"/>
            </a:solidFill>
          </a:ln>
        </p:spPr>
      </p:pic>
      <p:sp>
        <p:nvSpPr>
          <p:cNvPr id="10" name="Right Arrow 9"/>
          <p:cNvSpPr/>
          <p:nvPr/>
        </p:nvSpPr>
        <p:spPr>
          <a:xfrm rot="18525532">
            <a:off x="1052385" y="5140039"/>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15310" y="153549"/>
            <a:ext cx="8513380" cy="523220"/>
          </a:xfrm>
          <a:prstGeom prst="rect">
            <a:avLst/>
          </a:prstGeom>
          <a:solidFill>
            <a:srgbClr val="EEC0E5"/>
          </a:solidFill>
        </p:spPr>
        <p:style>
          <a:lnRef idx="3">
            <a:schemeClr val="lt1"/>
          </a:lnRef>
          <a:fillRef idx="1">
            <a:schemeClr val="accent4"/>
          </a:fillRef>
          <a:effectRef idx="1">
            <a:schemeClr val="accent4"/>
          </a:effectRef>
          <a:fontRef idx="minor">
            <a:schemeClr val="lt1"/>
          </a:fontRef>
        </p:style>
        <p:txBody>
          <a:bodyPr wrap="square" rtlCol="0">
            <a:spAutoFit/>
          </a:bodyPr>
          <a:lstStyle>
            <a:defPPr>
              <a:defRPr lang="en-US"/>
            </a:defPPr>
            <a:lvl1pPr algn="ctr">
              <a:defRPr sz="2800">
                <a:solidFill>
                  <a:schemeClr val="tx1"/>
                </a:solidFill>
                <a:latin typeface="Calibri" pitchFamily="34" charset="0"/>
              </a:defRPr>
            </a:lvl1pPr>
          </a:lstStyle>
          <a:p>
            <a:r>
              <a:rPr lang="en-US" dirty="0"/>
              <a:t>Finding and Checking Out an eBook</a:t>
            </a:r>
          </a:p>
        </p:txBody>
      </p:sp>
      <p:sp>
        <p:nvSpPr>
          <p:cNvPr id="13" name="Right Arrow 12"/>
          <p:cNvSpPr/>
          <p:nvPr/>
        </p:nvSpPr>
        <p:spPr>
          <a:xfrm rot="7632915">
            <a:off x="7605585" y="4170220"/>
            <a:ext cx="651163" cy="5126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1022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7060</TotalTime>
  <Words>1596</Words>
  <Application>Microsoft Office PowerPoint</Application>
  <PresentationFormat>On-screen Show (4:3)</PresentationFormat>
  <Paragraphs>198</Paragraphs>
  <Slides>36</Slides>
  <Notes>35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Apex</vt:lpstr>
      <vt:lpstr>How to Get a Library eBook on Your Nook eReader (black &amp; 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Montgomery County-Norristown Public Library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Nook eReader (black and white)</dc:title>
  <dc:creator>Andie Philo;Mike Angstadt</dc:creator>
  <cp:lastModifiedBy>Mike Angstadt</cp:lastModifiedBy>
  <cp:revision>726</cp:revision>
  <dcterms:created xsi:type="dcterms:W3CDTF">2011-05-12T22:41:14Z</dcterms:created>
  <dcterms:modified xsi:type="dcterms:W3CDTF">2015-12-16T18:34:08Z</dcterms:modified>
</cp:coreProperties>
</file>